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3588" cy="6858000"/>
  <p:notesSz cx="6858000" cy="9144000"/>
  <p:embeddedFontLst>
    <p:embeddedFont>
      <p:font typeface="Pacifico" pitchFamily="2" charset="77"/>
      <p:regular r:id="rId19"/>
    </p:embeddedFont>
    <p:embeddedFont>
      <p:font typeface="Poppins" pitchFamily="2" charset="77"/>
      <p:regular r:id="rId20"/>
      <p:bold r:id="rId21"/>
      <p:italic r:id="rId22"/>
      <p:boldItalic r:id="rId23"/>
    </p:embeddedFont>
    <p:embeddedFont>
      <p:font typeface="Poppins ExtraBold" pitchFamily="2" charset="77"/>
      <p:bold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6QZgkztxu9RUp0WhUX/g/fLZ5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3"/>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864"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864"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864"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864"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864"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864"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864"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864"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86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45b1df1040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345b1df1040_0_68: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345b1df1040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45b1df1040_0_8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345b1df1040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45b1df1040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345b1df1040_0_9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345b1df1040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45b1df1040_0_10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345b1df1040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45b1df104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345b1df1040_0_11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345b1df1040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45b1df1040_0_127: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345b1df1040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45b1df1040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345b1df1040_0_137: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345b1df1040_0_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45b1df1040_0_1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345b1df104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45b1df104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45b1df1040_0_2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345b1df1040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45b1df1040_0_3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345b1df104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45b1df1040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345b1df1040_0_4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345b1df1040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45b1df1040_0_58: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345b1df1040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Add1">
  <p:cSld name="SlideAdd1">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5"/>
        <p:cNvGrpSpPr/>
        <p:nvPr/>
      </p:nvGrpSpPr>
      <p:grpSpPr>
        <a:xfrm>
          <a:off x="0" y="0"/>
          <a:ext cx="0" cy="0"/>
          <a:chOff x="0" y="0"/>
          <a:chExt cx="0" cy="0"/>
        </a:xfrm>
      </p:grpSpPr>
      <p:sp>
        <p:nvSpPr>
          <p:cNvPr id="26" name="Google Shape;26;p39"/>
          <p:cNvSpPr>
            <a:spLocks noGrp="1"/>
          </p:cNvSpPr>
          <p:nvPr>
            <p:ph type="pic" idx="2"/>
          </p:nvPr>
        </p:nvSpPr>
        <p:spPr>
          <a:xfrm>
            <a:off x="6335958" y="0"/>
            <a:ext cx="5857630" cy="6858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7"/>
        <p:cNvGrpSpPr/>
        <p:nvPr/>
      </p:nvGrpSpPr>
      <p:grpSpPr>
        <a:xfrm>
          <a:off x="0" y="0"/>
          <a:ext cx="0" cy="0"/>
          <a:chOff x="0" y="0"/>
          <a:chExt cx="0" cy="0"/>
        </a:xfrm>
      </p:grpSpPr>
      <p:sp>
        <p:nvSpPr>
          <p:cNvPr id="28" name="Google Shape;28;p41"/>
          <p:cNvSpPr>
            <a:spLocks noGrp="1"/>
          </p:cNvSpPr>
          <p:nvPr>
            <p:ph type="pic" idx="2"/>
          </p:nvPr>
        </p:nvSpPr>
        <p:spPr>
          <a:xfrm>
            <a:off x="3887470" y="3297897"/>
            <a:ext cx="1751970" cy="1751968"/>
          </a:xfrm>
          <a:prstGeom prst="rect">
            <a:avLst/>
          </a:prstGeom>
          <a:noFill/>
          <a:ln>
            <a:noFill/>
          </a:ln>
        </p:spPr>
      </p:sp>
      <p:sp>
        <p:nvSpPr>
          <p:cNvPr id="29" name="Google Shape;29;p41"/>
          <p:cNvSpPr>
            <a:spLocks noGrp="1"/>
          </p:cNvSpPr>
          <p:nvPr>
            <p:ph type="pic" idx="3"/>
          </p:nvPr>
        </p:nvSpPr>
        <p:spPr>
          <a:xfrm>
            <a:off x="6585672" y="3297897"/>
            <a:ext cx="1751968" cy="1751968"/>
          </a:xfrm>
          <a:prstGeom prst="rect">
            <a:avLst/>
          </a:prstGeom>
          <a:noFill/>
          <a:ln>
            <a:noFill/>
          </a:ln>
        </p:spPr>
      </p:sp>
      <p:sp>
        <p:nvSpPr>
          <p:cNvPr id="30" name="Google Shape;30;p41"/>
          <p:cNvSpPr>
            <a:spLocks noGrp="1"/>
          </p:cNvSpPr>
          <p:nvPr>
            <p:ph type="pic" idx="4"/>
          </p:nvPr>
        </p:nvSpPr>
        <p:spPr>
          <a:xfrm>
            <a:off x="9220832" y="3297897"/>
            <a:ext cx="1751968" cy="1751968"/>
          </a:xfrm>
          <a:prstGeom prst="rect">
            <a:avLst/>
          </a:prstGeom>
          <a:noFill/>
          <a:ln>
            <a:noFill/>
          </a:ln>
        </p:spPr>
      </p:sp>
      <p:sp>
        <p:nvSpPr>
          <p:cNvPr id="31" name="Google Shape;31;p41"/>
          <p:cNvSpPr>
            <a:spLocks noGrp="1"/>
          </p:cNvSpPr>
          <p:nvPr>
            <p:ph type="pic" idx="5"/>
          </p:nvPr>
        </p:nvSpPr>
        <p:spPr>
          <a:xfrm>
            <a:off x="1220790" y="3297897"/>
            <a:ext cx="1751968" cy="1751968"/>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2"/>
        <p:cNvGrpSpPr/>
        <p:nvPr/>
      </p:nvGrpSpPr>
      <p:grpSpPr>
        <a:xfrm>
          <a:off x="0" y="0"/>
          <a:ext cx="0" cy="0"/>
          <a:chOff x="0" y="0"/>
          <a:chExt cx="0" cy="0"/>
        </a:xfrm>
      </p:grpSpPr>
      <p:sp>
        <p:nvSpPr>
          <p:cNvPr id="33" name="Google Shape;33;p42"/>
          <p:cNvSpPr>
            <a:spLocks noGrp="1"/>
          </p:cNvSpPr>
          <p:nvPr>
            <p:ph type="pic" idx="2"/>
          </p:nvPr>
        </p:nvSpPr>
        <p:spPr>
          <a:xfrm>
            <a:off x="4350038" y="3610607"/>
            <a:ext cx="1215054" cy="1215054"/>
          </a:xfrm>
          <a:prstGeom prst="rect">
            <a:avLst/>
          </a:prstGeom>
          <a:noFill/>
          <a:ln>
            <a:noFill/>
          </a:ln>
        </p:spPr>
      </p:sp>
      <p:sp>
        <p:nvSpPr>
          <p:cNvPr id="34" name="Google Shape;34;p42"/>
          <p:cNvSpPr>
            <a:spLocks noGrp="1"/>
          </p:cNvSpPr>
          <p:nvPr>
            <p:ph type="pic" idx="3"/>
          </p:nvPr>
        </p:nvSpPr>
        <p:spPr>
          <a:xfrm>
            <a:off x="2517201" y="3610607"/>
            <a:ext cx="1215056" cy="1215054"/>
          </a:xfrm>
          <a:prstGeom prst="rect">
            <a:avLst/>
          </a:prstGeom>
          <a:noFill/>
          <a:ln>
            <a:noFill/>
          </a:ln>
        </p:spPr>
      </p:sp>
      <p:sp>
        <p:nvSpPr>
          <p:cNvPr id="35" name="Google Shape;35;p42"/>
          <p:cNvSpPr>
            <a:spLocks noGrp="1"/>
          </p:cNvSpPr>
          <p:nvPr>
            <p:ph type="pic" idx="4"/>
          </p:nvPr>
        </p:nvSpPr>
        <p:spPr>
          <a:xfrm>
            <a:off x="684363" y="3610607"/>
            <a:ext cx="1215056" cy="1215054"/>
          </a:xfrm>
          <a:prstGeom prst="rect">
            <a:avLst/>
          </a:prstGeom>
          <a:noFill/>
          <a:ln>
            <a:noFill/>
          </a:ln>
        </p:spPr>
      </p:sp>
      <p:sp>
        <p:nvSpPr>
          <p:cNvPr id="36" name="Google Shape;36;p42"/>
          <p:cNvSpPr>
            <a:spLocks noGrp="1"/>
          </p:cNvSpPr>
          <p:nvPr>
            <p:ph type="pic" idx="5"/>
          </p:nvPr>
        </p:nvSpPr>
        <p:spPr>
          <a:xfrm>
            <a:off x="4350038" y="1307049"/>
            <a:ext cx="1215054" cy="1215054"/>
          </a:xfrm>
          <a:prstGeom prst="rect">
            <a:avLst/>
          </a:prstGeom>
          <a:noFill/>
          <a:ln>
            <a:noFill/>
          </a:ln>
        </p:spPr>
      </p:sp>
      <p:sp>
        <p:nvSpPr>
          <p:cNvPr id="37" name="Google Shape;37;p42"/>
          <p:cNvSpPr>
            <a:spLocks noGrp="1"/>
          </p:cNvSpPr>
          <p:nvPr>
            <p:ph type="pic" idx="6"/>
          </p:nvPr>
        </p:nvSpPr>
        <p:spPr>
          <a:xfrm>
            <a:off x="2517201" y="1307049"/>
            <a:ext cx="1215056" cy="1215054"/>
          </a:xfrm>
          <a:prstGeom prst="rect">
            <a:avLst/>
          </a:prstGeom>
          <a:noFill/>
          <a:ln>
            <a:noFill/>
          </a:ln>
        </p:spPr>
      </p:sp>
      <p:sp>
        <p:nvSpPr>
          <p:cNvPr id="38" name="Google Shape;38;p42"/>
          <p:cNvSpPr>
            <a:spLocks noGrp="1"/>
          </p:cNvSpPr>
          <p:nvPr>
            <p:ph type="pic" idx="7"/>
          </p:nvPr>
        </p:nvSpPr>
        <p:spPr>
          <a:xfrm>
            <a:off x="684363" y="1307049"/>
            <a:ext cx="1215056" cy="1215054"/>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9"/>
        <p:cNvGrpSpPr/>
        <p:nvPr/>
      </p:nvGrpSpPr>
      <p:grpSpPr>
        <a:xfrm>
          <a:off x="0" y="0"/>
          <a:ext cx="0" cy="0"/>
          <a:chOff x="0" y="0"/>
          <a:chExt cx="0" cy="0"/>
        </a:xfrm>
      </p:grpSpPr>
      <p:sp>
        <p:nvSpPr>
          <p:cNvPr id="40" name="Google Shape;40;p43"/>
          <p:cNvSpPr>
            <a:spLocks noGrp="1"/>
          </p:cNvSpPr>
          <p:nvPr>
            <p:ph type="pic" idx="2"/>
          </p:nvPr>
        </p:nvSpPr>
        <p:spPr>
          <a:xfrm>
            <a:off x="974099" y="4121982"/>
            <a:ext cx="1215056" cy="1215054"/>
          </a:xfrm>
          <a:prstGeom prst="rect">
            <a:avLst/>
          </a:prstGeom>
          <a:noFill/>
          <a:ln>
            <a:noFill/>
          </a:ln>
        </p:spPr>
      </p:sp>
      <p:sp>
        <p:nvSpPr>
          <p:cNvPr id="41" name="Google Shape;41;p43"/>
          <p:cNvSpPr>
            <a:spLocks noGrp="1"/>
          </p:cNvSpPr>
          <p:nvPr>
            <p:ph type="pic" idx="3"/>
          </p:nvPr>
        </p:nvSpPr>
        <p:spPr>
          <a:xfrm>
            <a:off x="974099" y="1818424"/>
            <a:ext cx="1215056" cy="1215054"/>
          </a:xfrm>
          <a:prstGeom prst="rect">
            <a:avLst/>
          </a:prstGeom>
          <a:noFill/>
          <a:ln>
            <a:noFill/>
          </a:ln>
        </p:spPr>
      </p:sp>
      <p:sp>
        <p:nvSpPr>
          <p:cNvPr id="42" name="Google Shape;42;p43"/>
          <p:cNvSpPr>
            <a:spLocks noGrp="1"/>
          </p:cNvSpPr>
          <p:nvPr>
            <p:ph type="pic" idx="4"/>
          </p:nvPr>
        </p:nvSpPr>
        <p:spPr>
          <a:xfrm>
            <a:off x="2749364" y="4121982"/>
            <a:ext cx="1215056" cy="1215054"/>
          </a:xfrm>
          <a:prstGeom prst="rect">
            <a:avLst/>
          </a:prstGeom>
          <a:noFill/>
          <a:ln>
            <a:noFill/>
          </a:ln>
        </p:spPr>
      </p:sp>
      <p:sp>
        <p:nvSpPr>
          <p:cNvPr id="43" name="Google Shape;43;p43"/>
          <p:cNvSpPr>
            <a:spLocks noGrp="1"/>
          </p:cNvSpPr>
          <p:nvPr>
            <p:ph type="pic" idx="5"/>
          </p:nvPr>
        </p:nvSpPr>
        <p:spPr>
          <a:xfrm>
            <a:off x="2749364" y="1818424"/>
            <a:ext cx="1215056" cy="1215054"/>
          </a:xfrm>
          <a:prstGeom prst="rect">
            <a:avLst/>
          </a:prstGeom>
          <a:noFill/>
          <a:ln>
            <a:noFill/>
          </a:ln>
        </p:spPr>
      </p:sp>
      <p:sp>
        <p:nvSpPr>
          <p:cNvPr id="44" name="Google Shape;44;p43"/>
          <p:cNvSpPr>
            <a:spLocks noGrp="1"/>
          </p:cNvSpPr>
          <p:nvPr>
            <p:ph type="pic" idx="6"/>
          </p:nvPr>
        </p:nvSpPr>
        <p:spPr>
          <a:xfrm>
            <a:off x="4524629" y="4121982"/>
            <a:ext cx="1215054" cy="1215054"/>
          </a:xfrm>
          <a:prstGeom prst="rect">
            <a:avLst/>
          </a:prstGeom>
          <a:noFill/>
          <a:ln>
            <a:noFill/>
          </a:ln>
        </p:spPr>
      </p:sp>
      <p:sp>
        <p:nvSpPr>
          <p:cNvPr id="45" name="Google Shape;45;p43"/>
          <p:cNvSpPr>
            <a:spLocks noGrp="1"/>
          </p:cNvSpPr>
          <p:nvPr>
            <p:ph type="pic" idx="7"/>
          </p:nvPr>
        </p:nvSpPr>
        <p:spPr>
          <a:xfrm>
            <a:off x="4524629" y="1818424"/>
            <a:ext cx="1215054" cy="1215054"/>
          </a:xfrm>
          <a:prstGeom prst="rect">
            <a:avLst/>
          </a:prstGeom>
          <a:noFill/>
          <a:ln>
            <a:noFill/>
          </a:ln>
        </p:spPr>
      </p:sp>
      <p:sp>
        <p:nvSpPr>
          <p:cNvPr id="46" name="Google Shape;46;p43"/>
          <p:cNvSpPr>
            <a:spLocks noGrp="1"/>
          </p:cNvSpPr>
          <p:nvPr>
            <p:ph type="pic" idx="8"/>
          </p:nvPr>
        </p:nvSpPr>
        <p:spPr>
          <a:xfrm>
            <a:off x="6299892" y="4121982"/>
            <a:ext cx="1215056" cy="1215054"/>
          </a:xfrm>
          <a:prstGeom prst="rect">
            <a:avLst/>
          </a:prstGeom>
          <a:noFill/>
          <a:ln>
            <a:noFill/>
          </a:ln>
        </p:spPr>
      </p:sp>
      <p:sp>
        <p:nvSpPr>
          <p:cNvPr id="47" name="Google Shape;47;p43"/>
          <p:cNvSpPr>
            <a:spLocks noGrp="1"/>
          </p:cNvSpPr>
          <p:nvPr>
            <p:ph type="pic" idx="9"/>
          </p:nvPr>
        </p:nvSpPr>
        <p:spPr>
          <a:xfrm>
            <a:off x="6299892" y="1818424"/>
            <a:ext cx="1215056" cy="1215054"/>
          </a:xfrm>
          <a:prstGeom prst="rect">
            <a:avLst/>
          </a:prstGeom>
          <a:noFill/>
          <a:ln>
            <a:noFill/>
          </a:ln>
        </p:spPr>
      </p:sp>
      <p:sp>
        <p:nvSpPr>
          <p:cNvPr id="48" name="Google Shape;48;p43"/>
          <p:cNvSpPr>
            <a:spLocks noGrp="1"/>
          </p:cNvSpPr>
          <p:nvPr>
            <p:ph type="pic" idx="13"/>
          </p:nvPr>
        </p:nvSpPr>
        <p:spPr>
          <a:xfrm>
            <a:off x="8075157" y="4121982"/>
            <a:ext cx="1215056" cy="1215054"/>
          </a:xfrm>
          <a:prstGeom prst="rect">
            <a:avLst/>
          </a:prstGeom>
          <a:noFill/>
          <a:ln>
            <a:noFill/>
          </a:ln>
        </p:spPr>
      </p:sp>
      <p:sp>
        <p:nvSpPr>
          <p:cNvPr id="49" name="Google Shape;49;p43"/>
          <p:cNvSpPr>
            <a:spLocks noGrp="1"/>
          </p:cNvSpPr>
          <p:nvPr>
            <p:ph type="pic" idx="14"/>
          </p:nvPr>
        </p:nvSpPr>
        <p:spPr>
          <a:xfrm>
            <a:off x="9850424" y="4121982"/>
            <a:ext cx="1215054" cy="1215054"/>
          </a:xfrm>
          <a:prstGeom prst="rect">
            <a:avLst/>
          </a:prstGeom>
          <a:noFill/>
          <a:ln>
            <a:noFill/>
          </a:ln>
        </p:spPr>
      </p:sp>
      <p:sp>
        <p:nvSpPr>
          <p:cNvPr id="50" name="Google Shape;50;p43"/>
          <p:cNvSpPr>
            <a:spLocks noGrp="1"/>
          </p:cNvSpPr>
          <p:nvPr>
            <p:ph type="pic" idx="15"/>
          </p:nvPr>
        </p:nvSpPr>
        <p:spPr>
          <a:xfrm>
            <a:off x="8075157" y="1818424"/>
            <a:ext cx="1215056" cy="1215054"/>
          </a:xfrm>
          <a:prstGeom prst="rect">
            <a:avLst/>
          </a:prstGeom>
          <a:noFill/>
          <a:ln>
            <a:noFill/>
          </a:ln>
        </p:spPr>
      </p:sp>
      <p:sp>
        <p:nvSpPr>
          <p:cNvPr id="51" name="Google Shape;51;p43"/>
          <p:cNvSpPr>
            <a:spLocks noGrp="1"/>
          </p:cNvSpPr>
          <p:nvPr>
            <p:ph type="pic" idx="16"/>
          </p:nvPr>
        </p:nvSpPr>
        <p:spPr>
          <a:xfrm>
            <a:off x="9850424" y="1818424"/>
            <a:ext cx="1215054" cy="1215054"/>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Add19">
  <p:cSld name="SlideAdd19">
    <p:spTree>
      <p:nvGrpSpPr>
        <p:cNvPr id="1" name="Shape 52"/>
        <p:cNvGrpSpPr/>
        <p:nvPr/>
      </p:nvGrpSpPr>
      <p:grpSpPr>
        <a:xfrm>
          <a:off x="0" y="0"/>
          <a:ext cx="0" cy="0"/>
          <a:chOff x="0" y="0"/>
          <a:chExt cx="0" cy="0"/>
        </a:xfrm>
      </p:grpSpPr>
      <p:sp>
        <p:nvSpPr>
          <p:cNvPr id="53" name="Google Shape;53;p44"/>
          <p:cNvSpPr>
            <a:spLocks noGrp="1"/>
          </p:cNvSpPr>
          <p:nvPr>
            <p:ph type="pic" idx="2"/>
          </p:nvPr>
        </p:nvSpPr>
        <p:spPr>
          <a:xfrm>
            <a:off x="8418603" y="3117300"/>
            <a:ext cx="2404761" cy="2404762"/>
          </a:xfrm>
          <a:prstGeom prst="rect">
            <a:avLst/>
          </a:prstGeom>
          <a:noFill/>
          <a:ln>
            <a:noFill/>
          </a:ln>
        </p:spPr>
      </p:sp>
      <p:sp>
        <p:nvSpPr>
          <p:cNvPr id="54" name="Google Shape;54;p44"/>
          <p:cNvSpPr>
            <a:spLocks noGrp="1"/>
          </p:cNvSpPr>
          <p:nvPr>
            <p:ph type="pic" idx="3"/>
          </p:nvPr>
        </p:nvSpPr>
        <p:spPr>
          <a:xfrm>
            <a:off x="4631725" y="2872058"/>
            <a:ext cx="2894009" cy="2894009"/>
          </a:xfrm>
          <a:prstGeom prst="rect">
            <a:avLst/>
          </a:prstGeom>
          <a:noFill/>
          <a:ln>
            <a:noFill/>
          </a:ln>
        </p:spPr>
      </p:sp>
      <p:sp>
        <p:nvSpPr>
          <p:cNvPr id="55" name="Google Shape;55;p44"/>
          <p:cNvSpPr>
            <a:spLocks noGrp="1"/>
          </p:cNvSpPr>
          <p:nvPr>
            <p:ph type="pic" idx="4"/>
          </p:nvPr>
        </p:nvSpPr>
        <p:spPr>
          <a:xfrm>
            <a:off x="1370228" y="3116680"/>
            <a:ext cx="2404761" cy="2404762"/>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Add20">
  <p:cSld name="SlideAdd20">
    <p:spTree>
      <p:nvGrpSpPr>
        <p:cNvPr id="1" name="Shape 56"/>
        <p:cNvGrpSpPr/>
        <p:nvPr/>
      </p:nvGrpSpPr>
      <p:grpSpPr>
        <a:xfrm>
          <a:off x="0" y="0"/>
          <a:ext cx="0" cy="0"/>
          <a:chOff x="0" y="0"/>
          <a:chExt cx="0" cy="0"/>
        </a:xfrm>
      </p:grpSpPr>
      <p:sp>
        <p:nvSpPr>
          <p:cNvPr id="57" name="Google Shape;57;p45"/>
          <p:cNvSpPr>
            <a:spLocks noGrp="1"/>
          </p:cNvSpPr>
          <p:nvPr>
            <p:ph type="pic" idx="2"/>
          </p:nvPr>
        </p:nvSpPr>
        <p:spPr>
          <a:xfrm>
            <a:off x="7440257" y="0"/>
            <a:ext cx="4753333"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58"/>
        <p:cNvGrpSpPr/>
        <p:nvPr/>
      </p:nvGrpSpPr>
      <p:grpSpPr>
        <a:xfrm>
          <a:off x="0" y="0"/>
          <a:ext cx="0" cy="0"/>
          <a:chOff x="0" y="0"/>
          <a:chExt cx="0" cy="0"/>
        </a:xfrm>
      </p:grpSpPr>
      <p:sp>
        <p:nvSpPr>
          <p:cNvPr id="59" name="Google Shape;59;p46"/>
          <p:cNvSpPr>
            <a:spLocks noGrp="1"/>
          </p:cNvSpPr>
          <p:nvPr>
            <p:ph type="pic" idx="2"/>
          </p:nvPr>
        </p:nvSpPr>
        <p:spPr>
          <a:xfrm>
            <a:off x="6496156" y="0"/>
            <a:ext cx="5697432"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60"/>
        <p:cNvGrpSpPr/>
        <p:nvPr/>
      </p:nvGrpSpPr>
      <p:grpSpPr>
        <a:xfrm>
          <a:off x="0" y="0"/>
          <a:ext cx="0" cy="0"/>
          <a:chOff x="0" y="0"/>
          <a:chExt cx="0" cy="0"/>
        </a:xfrm>
      </p:grpSpPr>
      <p:sp>
        <p:nvSpPr>
          <p:cNvPr id="61" name="Google Shape;61;p47"/>
          <p:cNvSpPr>
            <a:spLocks noGrp="1"/>
          </p:cNvSpPr>
          <p:nvPr>
            <p:ph type="pic" idx="2"/>
          </p:nvPr>
        </p:nvSpPr>
        <p:spPr>
          <a:xfrm>
            <a:off x="3" y="987640"/>
            <a:ext cx="5886451" cy="5870363"/>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Add26">
  <p:cSld name="SlideAdd26">
    <p:spTree>
      <p:nvGrpSpPr>
        <p:cNvPr id="1" name="Shape 62"/>
        <p:cNvGrpSpPr/>
        <p:nvPr/>
      </p:nvGrpSpPr>
      <p:grpSpPr>
        <a:xfrm>
          <a:off x="0" y="0"/>
          <a:ext cx="0" cy="0"/>
          <a:chOff x="0" y="0"/>
          <a:chExt cx="0" cy="0"/>
        </a:xfrm>
      </p:grpSpPr>
      <p:sp>
        <p:nvSpPr>
          <p:cNvPr id="63" name="Google Shape;63;p49"/>
          <p:cNvSpPr>
            <a:spLocks noGrp="1"/>
          </p:cNvSpPr>
          <p:nvPr>
            <p:ph type="pic" idx="2"/>
          </p:nvPr>
        </p:nvSpPr>
        <p:spPr>
          <a:xfrm>
            <a:off x="862128" y="3147200"/>
            <a:ext cx="2968882" cy="2381264"/>
          </a:xfrm>
          <a:prstGeom prst="rect">
            <a:avLst/>
          </a:prstGeom>
          <a:noFill/>
          <a:ln>
            <a:noFill/>
          </a:ln>
        </p:spPr>
      </p:sp>
      <p:sp>
        <p:nvSpPr>
          <p:cNvPr id="64" name="Google Shape;64;p49"/>
          <p:cNvSpPr>
            <a:spLocks noGrp="1"/>
          </p:cNvSpPr>
          <p:nvPr>
            <p:ph type="pic" idx="3"/>
          </p:nvPr>
        </p:nvSpPr>
        <p:spPr>
          <a:xfrm>
            <a:off x="8362578" y="3147200"/>
            <a:ext cx="2968883" cy="2381264"/>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
        <p:nvSpPr>
          <p:cNvPr id="66" name="Google Shape;66;p50"/>
          <p:cNvSpPr>
            <a:spLocks noGrp="1"/>
          </p:cNvSpPr>
          <p:nvPr>
            <p:ph type="pic" idx="2"/>
          </p:nvPr>
        </p:nvSpPr>
        <p:spPr>
          <a:xfrm>
            <a:off x="7125528" y="2"/>
            <a:ext cx="5068060" cy="5620205"/>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7"/>
        <p:cNvGrpSpPr/>
        <p:nvPr/>
      </p:nvGrpSpPr>
      <p:grpSpPr>
        <a:xfrm>
          <a:off x="0" y="0"/>
          <a:ext cx="0" cy="0"/>
          <a:chOff x="0" y="0"/>
          <a:chExt cx="0" cy="0"/>
        </a:xfrm>
      </p:grpSpPr>
      <p:sp>
        <p:nvSpPr>
          <p:cNvPr id="68" name="Google Shape;68;p51"/>
          <p:cNvSpPr>
            <a:spLocks noGrp="1"/>
          </p:cNvSpPr>
          <p:nvPr>
            <p:ph type="pic" idx="2"/>
          </p:nvPr>
        </p:nvSpPr>
        <p:spPr>
          <a:xfrm>
            <a:off x="6117158" y="0"/>
            <a:ext cx="6076430" cy="5270884"/>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69"/>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7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7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72"/>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7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Add8">
  <p:cSld name="SlideAdd8">
    <p:spTree>
      <p:nvGrpSpPr>
        <p:cNvPr id="1" name="Shape 12"/>
        <p:cNvGrpSpPr/>
        <p:nvPr/>
      </p:nvGrpSpPr>
      <p:grpSpPr>
        <a:xfrm>
          <a:off x="0" y="0"/>
          <a:ext cx="0" cy="0"/>
          <a:chOff x="0" y="0"/>
          <a:chExt cx="0" cy="0"/>
        </a:xfrm>
      </p:grpSpPr>
      <p:sp>
        <p:nvSpPr>
          <p:cNvPr id="13" name="Google Shape;13;p35"/>
          <p:cNvSpPr>
            <a:spLocks noGrp="1"/>
          </p:cNvSpPr>
          <p:nvPr>
            <p:ph type="pic" idx="2"/>
          </p:nvPr>
        </p:nvSpPr>
        <p:spPr>
          <a:xfrm>
            <a:off x="1" y="0"/>
            <a:ext cx="4921723"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
        <p:cNvGrpSpPr/>
        <p:nvPr/>
      </p:nvGrpSpPr>
      <p:grpSpPr>
        <a:xfrm>
          <a:off x="0" y="0"/>
          <a:ext cx="0" cy="0"/>
          <a:chOff x="0" y="0"/>
          <a:chExt cx="0" cy="0"/>
        </a:xfrm>
      </p:grpSpPr>
      <p:sp>
        <p:nvSpPr>
          <p:cNvPr id="15" name="Google Shape;15;p40"/>
          <p:cNvSpPr>
            <a:spLocks noGrp="1"/>
          </p:cNvSpPr>
          <p:nvPr>
            <p:ph type="pic" idx="2"/>
          </p:nvPr>
        </p:nvSpPr>
        <p:spPr>
          <a:xfrm>
            <a:off x="-361948" y="0"/>
            <a:ext cx="8074441" cy="6858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Add5">
  <p:cSld name="SlideAdd5">
    <p:spTree>
      <p:nvGrpSpPr>
        <p:cNvPr id="1" name="Shape 16"/>
        <p:cNvGrpSpPr/>
        <p:nvPr/>
      </p:nvGrpSpPr>
      <p:grpSpPr>
        <a:xfrm>
          <a:off x="0" y="0"/>
          <a:ext cx="0" cy="0"/>
          <a:chOff x="0" y="0"/>
          <a:chExt cx="0" cy="0"/>
        </a:xfrm>
      </p:grpSpPr>
      <p:sp>
        <p:nvSpPr>
          <p:cNvPr id="17" name="Google Shape;17;p34"/>
          <p:cNvSpPr>
            <a:spLocks noGrp="1"/>
          </p:cNvSpPr>
          <p:nvPr>
            <p:ph type="pic" idx="2"/>
          </p:nvPr>
        </p:nvSpPr>
        <p:spPr>
          <a:xfrm>
            <a:off x="0" y="0"/>
            <a:ext cx="12193588" cy="6858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Add25">
  <p:cSld name="SlideAdd25">
    <p:spTree>
      <p:nvGrpSpPr>
        <p:cNvPr id="1" name="Shape 18"/>
        <p:cNvGrpSpPr/>
        <p:nvPr/>
      </p:nvGrpSpPr>
      <p:grpSpPr>
        <a:xfrm>
          <a:off x="0" y="0"/>
          <a:ext cx="0" cy="0"/>
          <a:chOff x="0" y="0"/>
          <a:chExt cx="0" cy="0"/>
        </a:xfrm>
      </p:grpSpPr>
      <p:sp>
        <p:nvSpPr>
          <p:cNvPr id="19" name="Google Shape;19;p48"/>
          <p:cNvSpPr>
            <a:spLocks noGrp="1"/>
          </p:cNvSpPr>
          <p:nvPr>
            <p:ph type="pic" idx="2"/>
          </p:nvPr>
        </p:nvSpPr>
        <p:spPr>
          <a:xfrm>
            <a:off x="8217848" y="1661095"/>
            <a:ext cx="3121873" cy="415930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Add14">
  <p:cSld name="SlideAdd14">
    <p:spTree>
      <p:nvGrpSpPr>
        <p:cNvPr id="1" name="Shape 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Add17">
  <p:cSld name="SlideAdd17">
    <p:spTree>
      <p:nvGrpSpPr>
        <p:cNvPr id="1" name="Shape 21"/>
        <p:cNvGrpSpPr/>
        <p:nvPr/>
      </p:nvGrpSpPr>
      <p:grpSpPr>
        <a:xfrm>
          <a:off x="0" y="0"/>
          <a:ext cx="0" cy="0"/>
          <a:chOff x="0" y="0"/>
          <a:chExt cx="0" cy="0"/>
        </a:xfrm>
      </p:grpSpPr>
      <p:sp>
        <p:nvSpPr>
          <p:cNvPr id="22" name="Google Shape;22;p37"/>
          <p:cNvSpPr>
            <a:spLocks noGrp="1"/>
          </p:cNvSpPr>
          <p:nvPr>
            <p:ph type="pic" idx="2"/>
          </p:nvPr>
        </p:nvSpPr>
        <p:spPr>
          <a:xfrm>
            <a:off x="6879771" y="0"/>
            <a:ext cx="4856430" cy="6857999"/>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3"/>
        <p:cNvGrpSpPr/>
        <p:nvPr/>
      </p:nvGrpSpPr>
      <p:grpSpPr>
        <a:xfrm>
          <a:off x="0" y="0"/>
          <a:ext cx="0" cy="0"/>
          <a:chOff x="0" y="0"/>
          <a:chExt cx="0" cy="0"/>
        </a:xfrm>
      </p:grpSpPr>
      <p:sp>
        <p:nvSpPr>
          <p:cNvPr id="24" name="Google Shape;24;p38"/>
          <p:cNvSpPr>
            <a:spLocks noGrp="1"/>
          </p:cNvSpPr>
          <p:nvPr>
            <p:ph type="pic" idx="2"/>
          </p:nvPr>
        </p:nvSpPr>
        <p:spPr>
          <a:xfrm>
            <a:off x="0" y="0"/>
            <a:ext cx="5857630" cy="6858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42">
          <p15:clr>
            <a:srgbClr val="F26B43"/>
          </p15:clr>
        </p15:guide>
        <p15:guide id="2" pos="280">
          <p15:clr>
            <a:srgbClr val="F26B43"/>
          </p15:clr>
        </p15:guide>
        <p15:guide id="3" pos="7401">
          <p15:clr>
            <a:srgbClr val="F26B43"/>
          </p15:clr>
        </p15:guide>
        <p15:guide id="4" orient="horz" pos="2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1"/>
          <p:cNvSpPr/>
          <p:nvPr/>
        </p:nvSpPr>
        <p:spPr>
          <a:xfrm rot="-5400000">
            <a:off x="10312674" y="-1879582"/>
            <a:ext cx="3821630" cy="3759162"/>
          </a:xfrm>
          <a:prstGeom prst="donut">
            <a:avLst>
              <a:gd name="adj" fmla="val 25000"/>
            </a:avLst>
          </a:prstGeom>
          <a:gradFill>
            <a:gsLst>
              <a:gs pos="0">
                <a:schemeClr val="lt1"/>
              </a:gs>
              <a:gs pos="100000">
                <a:srgbClr val="C42A39">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80" name="Google Shape;80;p1"/>
          <p:cNvSpPr/>
          <p:nvPr/>
        </p:nvSpPr>
        <p:spPr>
          <a:xfrm>
            <a:off x="9878813" y="440404"/>
            <a:ext cx="1475018" cy="147501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81" name="Google Shape;81;p1"/>
          <p:cNvSpPr/>
          <p:nvPr/>
        </p:nvSpPr>
        <p:spPr>
          <a:xfrm>
            <a:off x="6712968" y="5847000"/>
            <a:ext cx="2021272" cy="1011000"/>
          </a:xfrm>
          <a:custGeom>
            <a:avLst/>
            <a:gdLst/>
            <a:ahLst/>
            <a:cxnLst/>
            <a:rect l="l" t="t" r="r" b="b"/>
            <a:pathLst>
              <a:path w="2021272" h="1011000" extrusionOk="0">
                <a:moveTo>
                  <a:pt x="1010636" y="0"/>
                </a:moveTo>
                <a:cubicBezTo>
                  <a:pt x="1568795" y="0"/>
                  <a:pt x="2021272" y="452477"/>
                  <a:pt x="2021272" y="1010636"/>
                </a:cubicBezTo>
                <a:lnTo>
                  <a:pt x="2021236" y="1011000"/>
                </a:lnTo>
                <a:lnTo>
                  <a:pt x="37" y="1011000"/>
                </a:lnTo>
                <a:lnTo>
                  <a:pt x="0" y="1010636"/>
                </a:lnTo>
                <a:cubicBezTo>
                  <a:pt x="0" y="452477"/>
                  <a:pt x="452477" y="0"/>
                  <a:pt x="1010636" y="0"/>
                </a:cubicBezTo>
                <a:close/>
              </a:path>
            </a:pathLst>
          </a:cu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82" name="Google Shape;82;p1"/>
          <p:cNvSpPr/>
          <p:nvPr/>
        </p:nvSpPr>
        <p:spPr>
          <a:xfrm>
            <a:off x="10832088" y="4248576"/>
            <a:ext cx="1035900" cy="1035900"/>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83" name="Google Shape;83;p1"/>
          <p:cNvSpPr txBox="1"/>
          <p:nvPr/>
        </p:nvSpPr>
        <p:spPr>
          <a:xfrm>
            <a:off x="3841950" y="1900400"/>
            <a:ext cx="8446500" cy="218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5000" b="1">
                <a:solidFill>
                  <a:srgbClr val="262626"/>
                </a:solidFill>
                <a:highlight>
                  <a:srgbClr val="FFFFFF"/>
                </a:highlight>
                <a:latin typeface="Poppins"/>
                <a:ea typeface="Poppins"/>
                <a:cs typeface="Poppins"/>
                <a:sym typeface="Poppins"/>
              </a:rPr>
              <a:t>Field Education &amp; Exit Interview Presentation</a:t>
            </a:r>
            <a:endParaRPr sz="5000" b="1" i="0" u="none" strike="noStrike" cap="none">
              <a:solidFill>
                <a:srgbClr val="674EA7"/>
              </a:solidFill>
              <a:latin typeface="Poppins"/>
              <a:ea typeface="Poppins"/>
              <a:cs typeface="Poppins"/>
              <a:sym typeface="Poppins"/>
            </a:endParaRPr>
          </a:p>
        </p:txBody>
      </p:sp>
      <p:sp>
        <p:nvSpPr>
          <p:cNvPr id="84" name="Google Shape;84;p1"/>
          <p:cNvSpPr/>
          <p:nvPr/>
        </p:nvSpPr>
        <p:spPr>
          <a:xfrm flipH="1">
            <a:off x="0" y="0"/>
            <a:ext cx="3581400" cy="6858000"/>
          </a:xfrm>
          <a:custGeom>
            <a:avLst/>
            <a:gdLst/>
            <a:ahLst/>
            <a:cxnLst/>
            <a:rect l="l" t="t" r="r" b="b"/>
            <a:pathLst>
              <a:path w="3581400" h="6858000" extrusionOk="0">
                <a:moveTo>
                  <a:pt x="2546731" y="0"/>
                </a:moveTo>
                <a:lnTo>
                  <a:pt x="3581400" y="0"/>
                </a:lnTo>
                <a:lnTo>
                  <a:pt x="3581400" y="6858000"/>
                </a:lnTo>
                <a:lnTo>
                  <a:pt x="2546731" y="6858000"/>
                </a:lnTo>
                <a:lnTo>
                  <a:pt x="2516401" y="6849388"/>
                </a:lnTo>
                <a:cubicBezTo>
                  <a:pt x="1058526" y="6395941"/>
                  <a:pt x="0" y="5036087"/>
                  <a:pt x="0" y="3429000"/>
                </a:cubicBezTo>
                <a:cubicBezTo>
                  <a:pt x="0" y="1821913"/>
                  <a:pt x="1058526" y="462059"/>
                  <a:pt x="2516401" y="8613"/>
                </a:cubicBezTo>
                <a:close/>
              </a:path>
            </a:pathLst>
          </a:custGeom>
          <a:gradFill>
            <a:gsLst>
              <a:gs pos="0">
                <a:srgbClr val="DB0000"/>
              </a:gs>
              <a:gs pos="100000">
                <a:srgbClr val="540303"/>
              </a:gs>
            </a:gsLst>
            <a:lin ang="5400012" scaled="0"/>
          </a:gra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85" name="Google Shape;85;p1"/>
          <p:cNvSpPr/>
          <p:nvPr/>
        </p:nvSpPr>
        <p:spPr>
          <a:xfrm rot="-5400000">
            <a:off x="10266872" y="-193496"/>
            <a:ext cx="1733206" cy="2120199"/>
          </a:xfrm>
          <a:custGeom>
            <a:avLst/>
            <a:gdLst/>
            <a:ahLst/>
            <a:cxnLst/>
            <a:rect l="l" t="t" r="r" b="b"/>
            <a:pathLst>
              <a:path w="2310942" h="2826932" extrusionOk="0">
                <a:moveTo>
                  <a:pt x="2310942" y="29918"/>
                </a:moveTo>
                <a:lnTo>
                  <a:pt x="2310942" y="2826932"/>
                </a:lnTo>
                <a:lnTo>
                  <a:pt x="514747" y="2826932"/>
                </a:lnTo>
                <a:lnTo>
                  <a:pt x="422640" y="2755919"/>
                </a:lnTo>
                <a:cubicBezTo>
                  <a:pt x="-8906" y="2392591"/>
                  <a:pt x="-200225" y="1965269"/>
                  <a:pt x="288679" y="1709289"/>
                </a:cubicBezTo>
                <a:cubicBezTo>
                  <a:pt x="1266486" y="1197329"/>
                  <a:pt x="1053954" y="0"/>
                  <a:pt x="1997968" y="0"/>
                </a:cubicBezTo>
                <a:cubicBezTo>
                  <a:pt x="2056969" y="0"/>
                  <a:pt x="2115272" y="2989"/>
                  <a:pt x="2172733" y="8825"/>
                </a:cubicBezTo>
                <a:close/>
              </a:path>
            </a:pathLst>
          </a:custGeom>
          <a:solidFill>
            <a:srgbClr val="FFFFFF"/>
          </a:solidFill>
          <a:ln>
            <a:noFill/>
          </a:ln>
          <a:effectLst>
            <a:outerShdw blurRad="317500" sx="102000" sy="102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86" name="Google Shape;86;p1"/>
          <p:cNvSpPr txBox="1"/>
          <p:nvPr/>
        </p:nvSpPr>
        <p:spPr>
          <a:xfrm>
            <a:off x="4433175" y="4461600"/>
            <a:ext cx="31752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Poppins"/>
                <a:ea typeface="Poppins"/>
                <a:cs typeface="Poppins"/>
                <a:sym typeface="Poppins"/>
              </a:rPr>
              <a:t>Nasir I. Randolph,</a:t>
            </a:r>
            <a:endParaRPr sz="16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Poppins"/>
                <a:ea typeface="Poppins"/>
                <a:cs typeface="Poppins"/>
                <a:sym typeface="Poppins"/>
              </a:rPr>
              <a:t>Presenter</a:t>
            </a:r>
            <a:endParaRPr sz="16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Poppins"/>
                <a:ea typeface="Poppins"/>
                <a:cs typeface="Poppins"/>
                <a:sym typeface="Poppins"/>
              </a:rPr>
              <a:t>Dr. </a:t>
            </a:r>
            <a:r>
              <a:rPr lang="en-US" sz="1600">
                <a:latin typeface="Poppins"/>
                <a:ea typeface="Poppins"/>
                <a:cs typeface="Poppins"/>
                <a:sym typeface="Poppins"/>
              </a:rPr>
              <a:t>Nikki Wooten</a:t>
            </a:r>
            <a:r>
              <a:rPr lang="en-US" sz="1600" b="0" i="0" u="none" strike="noStrike" cap="none">
                <a:solidFill>
                  <a:srgbClr val="000000"/>
                </a:solidFill>
                <a:latin typeface="Poppins"/>
                <a:ea typeface="Poppins"/>
                <a:cs typeface="Poppins"/>
                <a:sym typeface="Poppins"/>
              </a:rPr>
              <a:t>, Professor</a:t>
            </a:r>
            <a:endParaRPr sz="16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Poppins"/>
                <a:ea typeface="Poppins"/>
                <a:cs typeface="Poppins"/>
                <a:sym typeface="Poppins"/>
              </a:rPr>
              <a:t>Social Work </a:t>
            </a:r>
            <a:r>
              <a:rPr lang="en-US" sz="1600">
                <a:latin typeface="Poppins"/>
                <a:ea typeface="Poppins"/>
                <a:cs typeface="Poppins"/>
                <a:sym typeface="Poppins"/>
              </a:rPr>
              <a:t>718</a:t>
            </a:r>
            <a:endParaRPr sz="16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r>
              <a:rPr lang="en-US" sz="1600">
                <a:latin typeface="Poppins"/>
                <a:ea typeface="Poppins"/>
                <a:cs typeface="Poppins"/>
                <a:sym typeface="Poppins"/>
              </a:rPr>
              <a:t>Mar. 27, 2025</a:t>
            </a:r>
            <a:endParaRPr sz="16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Poppins"/>
              <a:ea typeface="Poppins"/>
              <a:cs typeface="Poppins"/>
              <a:sym typeface="Poppins"/>
            </a:endParaRPr>
          </a:p>
        </p:txBody>
      </p:sp>
      <p:cxnSp>
        <p:nvCxnSpPr>
          <p:cNvPr id="87" name="Google Shape;87;p1"/>
          <p:cNvCxnSpPr/>
          <p:nvPr/>
        </p:nvCxnSpPr>
        <p:spPr>
          <a:xfrm>
            <a:off x="4323368" y="4602160"/>
            <a:ext cx="109800" cy="0"/>
          </a:xfrm>
          <a:prstGeom prst="straightConnector1">
            <a:avLst/>
          </a:prstGeom>
          <a:noFill/>
          <a:ln w="38100" cap="flat" cmpd="sng">
            <a:solidFill>
              <a:schemeClr val="accent2"/>
            </a:solidFill>
            <a:prstDash val="solid"/>
            <a:miter lim="800000"/>
            <a:headEnd type="none" w="sm" len="sm"/>
            <a:tailEnd type="none" w="sm" len="sm"/>
          </a:ln>
        </p:spPr>
      </p:cxnSp>
      <p:grpSp>
        <p:nvGrpSpPr>
          <p:cNvPr id="88" name="Google Shape;88;p1"/>
          <p:cNvGrpSpPr/>
          <p:nvPr/>
        </p:nvGrpSpPr>
        <p:grpSpPr>
          <a:xfrm>
            <a:off x="10120282" y="6192209"/>
            <a:ext cx="1821937" cy="996344"/>
            <a:chOff x="10879300" y="6040447"/>
            <a:chExt cx="1378480" cy="753835"/>
          </a:xfrm>
        </p:grpSpPr>
        <p:sp>
          <p:nvSpPr>
            <p:cNvPr id="89" name="Google Shape;89;p1"/>
            <p:cNvSpPr/>
            <p:nvPr/>
          </p:nvSpPr>
          <p:spPr>
            <a:xfrm>
              <a:off x="10879300" y="604240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0" name="Google Shape;90;p1"/>
            <p:cNvSpPr/>
            <p:nvPr/>
          </p:nvSpPr>
          <p:spPr>
            <a:xfrm>
              <a:off x="11085597" y="604240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1" name="Google Shape;91;p1"/>
            <p:cNvSpPr/>
            <p:nvPr/>
          </p:nvSpPr>
          <p:spPr>
            <a:xfrm>
              <a:off x="11291894" y="604240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2" name="Google Shape;92;p1"/>
            <p:cNvSpPr/>
            <p:nvPr/>
          </p:nvSpPr>
          <p:spPr>
            <a:xfrm>
              <a:off x="11498190" y="604240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3" name="Google Shape;93;p1"/>
            <p:cNvSpPr/>
            <p:nvPr/>
          </p:nvSpPr>
          <p:spPr>
            <a:xfrm>
              <a:off x="10879300" y="624613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4" name="Google Shape;94;p1"/>
            <p:cNvSpPr/>
            <p:nvPr/>
          </p:nvSpPr>
          <p:spPr>
            <a:xfrm>
              <a:off x="11085597" y="624613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5" name="Google Shape;95;p1"/>
            <p:cNvSpPr/>
            <p:nvPr/>
          </p:nvSpPr>
          <p:spPr>
            <a:xfrm>
              <a:off x="11291894" y="624613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6" name="Google Shape;96;p1"/>
            <p:cNvSpPr/>
            <p:nvPr/>
          </p:nvSpPr>
          <p:spPr>
            <a:xfrm>
              <a:off x="11498190" y="624613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7" name="Google Shape;97;p1"/>
            <p:cNvSpPr/>
            <p:nvPr/>
          </p:nvSpPr>
          <p:spPr>
            <a:xfrm>
              <a:off x="10879300" y="644985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8" name="Google Shape;98;p1"/>
            <p:cNvSpPr/>
            <p:nvPr/>
          </p:nvSpPr>
          <p:spPr>
            <a:xfrm>
              <a:off x="11085597" y="644985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99" name="Google Shape;99;p1"/>
            <p:cNvSpPr/>
            <p:nvPr/>
          </p:nvSpPr>
          <p:spPr>
            <a:xfrm>
              <a:off x="11291894" y="644985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0" name="Google Shape;100;p1"/>
            <p:cNvSpPr/>
            <p:nvPr/>
          </p:nvSpPr>
          <p:spPr>
            <a:xfrm>
              <a:off x="11498190" y="644985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1" name="Google Shape;101;p1"/>
            <p:cNvSpPr/>
            <p:nvPr/>
          </p:nvSpPr>
          <p:spPr>
            <a:xfrm>
              <a:off x="11704486" y="604044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2" name="Google Shape;102;p1"/>
            <p:cNvSpPr/>
            <p:nvPr/>
          </p:nvSpPr>
          <p:spPr>
            <a:xfrm>
              <a:off x="11910783" y="604044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3" name="Google Shape;103;p1"/>
            <p:cNvSpPr/>
            <p:nvPr/>
          </p:nvSpPr>
          <p:spPr>
            <a:xfrm>
              <a:off x="12117080" y="604044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4" name="Google Shape;104;p1"/>
            <p:cNvSpPr/>
            <p:nvPr/>
          </p:nvSpPr>
          <p:spPr>
            <a:xfrm>
              <a:off x="11704486" y="624417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5" name="Google Shape;105;p1"/>
            <p:cNvSpPr/>
            <p:nvPr/>
          </p:nvSpPr>
          <p:spPr>
            <a:xfrm>
              <a:off x="11910783" y="624417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6" name="Google Shape;106;p1"/>
            <p:cNvSpPr/>
            <p:nvPr/>
          </p:nvSpPr>
          <p:spPr>
            <a:xfrm>
              <a:off x="12117080" y="624417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7" name="Google Shape;107;p1"/>
            <p:cNvSpPr/>
            <p:nvPr/>
          </p:nvSpPr>
          <p:spPr>
            <a:xfrm>
              <a:off x="11704486" y="644789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8" name="Google Shape;108;p1"/>
            <p:cNvSpPr/>
            <p:nvPr/>
          </p:nvSpPr>
          <p:spPr>
            <a:xfrm>
              <a:off x="11910783" y="644789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09" name="Google Shape;109;p1"/>
            <p:cNvSpPr/>
            <p:nvPr/>
          </p:nvSpPr>
          <p:spPr>
            <a:xfrm>
              <a:off x="12117080" y="6447897"/>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10" name="Google Shape;110;p1"/>
            <p:cNvSpPr/>
            <p:nvPr/>
          </p:nvSpPr>
          <p:spPr>
            <a:xfrm>
              <a:off x="10879300" y="665358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11" name="Google Shape;111;p1"/>
            <p:cNvSpPr/>
            <p:nvPr/>
          </p:nvSpPr>
          <p:spPr>
            <a:xfrm>
              <a:off x="11085597" y="665358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12" name="Google Shape;112;p1"/>
            <p:cNvSpPr/>
            <p:nvPr/>
          </p:nvSpPr>
          <p:spPr>
            <a:xfrm>
              <a:off x="11291894" y="665358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13" name="Google Shape;113;p1"/>
            <p:cNvSpPr/>
            <p:nvPr/>
          </p:nvSpPr>
          <p:spPr>
            <a:xfrm>
              <a:off x="11498190" y="665358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14" name="Google Shape;114;p1"/>
            <p:cNvSpPr/>
            <p:nvPr/>
          </p:nvSpPr>
          <p:spPr>
            <a:xfrm>
              <a:off x="11704486" y="665162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15" name="Google Shape;115;p1"/>
            <p:cNvSpPr/>
            <p:nvPr/>
          </p:nvSpPr>
          <p:spPr>
            <a:xfrm>
              <a:off x="11910783" y="665162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116" name="Google Shape;116;p1"/>
            <p:cNvSpPr/>
            <p:nvPr/>
          </p:nvSpPr>
          <p:spPr>
            <a:xfrm>
              <a:off x="12117080" y="6651622"/>
              <a:ext cx="140700" cy="140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grpSp>
      <p:sp>
        <p:nvSpPr>
          <p:cNvPr id="117" name="Google Shape;117;p1"/>
          <p:cNvSpPr/>
          <p:nvPr/>
        </p:nvSpPr>
        <p:spPr>
          <a:xfrm>
            <a:off x="556167" y="440398"/>
            <a:ext cx="3146400" cy="3146400"/>
          </a:xfrm>
          <a:prstGeom prst="ellipse">
            <a:avLst/>
          </a:prstGeom>
          <a:solidFill>
            <a:srgbClr val="FFFFFF"/>
          </a:solidFill>
          <a:ln>
            <a:noFill/>
          </a:ln>
          <a:effectLst>
            <a:outerShdw blurRad="304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pic>
        <p:nvPicPr>
          <p:cNvPr id="118" name="Google Shape;118;p1" title="images.jpeg"/>
          <p:cNvPicPr preferRelativeResize="0"/>
          <p:nvPr/>
        </p:nvPicPr>
        <p:blipFill rotWithShape="1">
          <a:blip r:embed="rId3">
            <a:alphaModFix/>
          </a:blip>
          <a:srcRect l="22002" r="21996"/>
          <a:stretch/>
        </p:blipFill>
        <p:spPr>
          <a:xfrm>
            <a:off x="697365" y="581595"/>
            <a:ext cx="2863887" cy="2863887"/>
          </a:xfrm>
          <a:custGeom>
            <a:avLst/>
            <a:gdLst/>
            <a:ahLst/>
            <a:cxnLst/>
            <a:rect l="l" t="t" r="r" b="b"/>
            <a:pathLst>
              <a:path w="2863887" h="2863887" extrusionOk="0">
                <a:moveTo>
                  <a:pt x="1431944" y="0"/>
                </a:moveTo>
                <a:cubicBezTo>
                  <a:pt x="2222784" y="0"/>
                  <a:pt x="2863887" y="641103"/>
                  <a:pt x="2863887" y="1431944"/>
                </a:cubicBezTo>
                <a:cubicBezTo>
                  <a:pt x="2863887" y="2222784"/>
                  <a:pt x="2222784" y="2863887"/>
                  <a:pt x="1431944" y="2863887"/>
                </a:cubicBezTo>
                <a:cubicBezTo>
                  <a:pt x="641103" y="2863887"/>
                  <a:pt x="0" y="2222784"/>
                  <a:pt x="0" y="1431944"/>
                </a:cubicBezTo>
                <a:cubicBezTo>
                  <a:pt x="0" y="641103"/>
                  <a:pt x="641103" y="0"/>
                  <a:pt x="1431944" y="0"/>
                </a:cubicBezTo>
                <a:close/>
              </a:path>
            </a:pathLst>
          </a:custGeom>
          <a:noFill/>
          <a:ln>
            <a:noFill/>
          </a:ln>
        </p:spPr>
      </p:pic>
      <p:sp>
        <p:nvSpPr>
          <p:cNvPr id="119" name="Google Shape;119;p1"/>
          <p:cNvSpPr txBox="1"/>
          <p:nvPr/>
        </p:nvSpPr>
        <p:spPr>
          <a:xfrm rot="121591">
            <a:off x="4092396" y="1369006"/>
            <a:ext cx="6396701" cy="8657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a:solidFill>
                  <a:schemeClr val="lt1"/>
                </a:solidFill>
                <a:highlight>
                  <a:srgbClr val="CC0000"/>
                </a:highlight>
                <a:latin typeface="Pacifico"/>
                <a:ea typeface="Pacifico"/>
                <a:cs typeface="Pacifico"/>
                <a:sym typeface="Pacifico"/>
              </a:rPr>
              <a:t>System Analysis</a:t>
            </a:r>
            <a:endParaRPr sz="3500" b="0" i="0" u="none" strike="noStrike" cap="none">
              <a:solidFill>
                <a:schemeClr val="lt1"/>
              </a:solidFill>
              <a:highlight>
                <a:srgbClr val="CC0000"/>
              </a:highlight>
              <a:latin typeface="Pacifico"/>
              <a:ea typeface="Pacifico"/>
              <a:cs typeface="Pacifico"/>
              <a:sym typeface="Pacific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345b1df1040_0_68" title="nathan-lemon-FBiKcUw_sQw-unsplash.jpg"/>
          <p:cNvPicPr preferRelativeResize="0">
            <a:picLocks noGrp="1"/>
          </p:cNvPicPr>
          <p:nvPr>
            <p:ph type="pic" idx="2"/>
          </p:nvPr>
        </p:nvPicPr>
        <p:blipFill rotWithShape="1">
          <a:blip r:embed="rId3">
            <a:alphaModFix/>
          </a:blip>
          <a:srcRect t="15644" b="15650"/>
          <a:stretch/>
        </p:blipFill>
        <p:spPr>
          <a:xfrm>
            <a:off x="5835475" y="0"/>
            <a:ext cx="6657751" cy="6857999"/>
          </a:xfrm>
          <a:prstGeom prst="rect">
            <a:avLst/>
          </a:prstGeom>
          <a:blipFill rotWithShape="1">
            <a:blip r:embed="rId4">
              <a:alphaModFix/>
            </a:blip>
            <a:tile tx="0" ty="0" sx="99997" sy="99997" flip="none" algn="tl"/>
          </a:blipFill>
          <a:ln>
            <a:noFill/>
          </a:ln>
        </p:spPr>
      </p:pic>
      <p:sp>
        <p:nvSpPr>
          <p:cNvPr id="213" name="Google Shape;213;g345b1df1040_0_68"/>
          <p:cNvSpPr txBox="1"/>
          <p:nvPr/>
        </p:nvSpPr>
        <p:spPr>
          <a:xfrm>
            <a:off x="232300" y="3316050"/>
            <a:ext cx="5412900" cy="17238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1200"/>
              </a:spcBef>
              <a:spcAft>
                <a:spcPts val="1200"/>
              </a:spcAft>
              <a:buClr>
                <a:srgbClr val="000000"/>
              </a:buClr>
              <a:buSzPts val="1100"/>
              <a:buFont typeface="Arial"/>
              <a:buNone/>
            </a:pPr>
            <a:r>
              <a:rPr lang="en-US" sz="1600">
                <a:solidFill>
                  <a:schemeClr val="dk1"/>
                </a:solidFill>
              </a:rPr>
              <a:t>Honestly, I was </a:t>
            </a:r>
            <a:r>
              <a:rPr lang="en-US" sz="1600" b="1">
                <a:solidFill>
                  <a:schemeClr val="dk1"/>
                </a:solidFill>
              </a:rPr>
              <a:t>already prepared</a:t>
            </a:r>
            <a:r>
              <a:rPr lang="en-US" sz="1600">
                <a:solidFill>
                  <a:schemeClr val="dk1"/>
                </a:solidFill>
              </a:rPr>
              <a:t> for professional social work practice before this course. However, the course was a </a:t>
            </a:r>
            <a:r>
              <a:rPr lang="en-US" sz="1600" b="1">
                <a:solidFill>
                  <a:schemeClr val="dk1"/>
                </a:solidFill>
              </a:rPr>
              <a:t>cool addition</a:t>
            </a:r>
            <a:r>
              <a:rPr lang="en-US" sz="1600">
                <a:solidFill>
                  <a:schemeClr val="dk1"/>
                </a:solidFill>
              </a:rPr>
              <a:t> that added value to my knowledge and skill set.</a:t>
            </a:r>
            <a:endParaRPr sz="1600">
              <a:solidFill>
                <a:schemeClr val="dk1"/>
              </a:solidFill>
              <a:latin typeface="Poppins"/>
              <a:ea typeface="Poppins"/>
              <a:cs typeface="Poppins"/>
              <a:sym typeface="Poppins"/>
            </a:endParaRPr>
          </a:p>
        </p:txBody>
      </p:sp>
      <p:sp>
        <p:nvSpPr>
          <p:cNvPr id="214" name="Google Shape;214;g345b1df1040_0_68"/>
          <p:cNvSpPr txBox="1"/>
          <p:nvPr/>
        </p:nvSpPr>
        <p:spPr>
          <a:xfrm>
            <a:off x="232300" y="1023025"/>
            <a:ext cx="560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Poppins"/>
                <a:ea typeface="Poppins"/>
                <a:cs typeface="Poppins"/>
                <a:sym typeface="Poppins"/>
              </a:rPr>
              <a:t>Are you better prepared for professional social work practice?</a:t>
            </a:r>
            <a:endParaRPr sz="3200" b="0" i="0" u="none" strike="noStrike" cap="none">
              <a:solidFill>
                <a:schemeClr val="dk1"/>
              </a:solidFill>
              <a:latin typeface="Poppins ExtraBold"/>
              <a:ea typeface="Poppins ExtraBold"/>
              <a:cs typeface="Poppins ExtraBold"/>
              <a:sym typeface="Poppins ExtraBold"/>
            </a:endParaRPr>
          </a:p>
        </p:txBody>
      </p:sp>
      <p:sp>
        <p:nvSpPr>
          <p:cNvPr id="215" name="Google Shape;215;g345b1df1040_0_68"/>
          <p:cNvSpPr/>
          <p:nvPr/>
        </p:nvSpPr>
        <p:spPr>
          <a:xfrm>
            <a:off x="5117700" y="6145640"/>
            <a:ext cx="2075228" cy="1037611"/>
          </a:xfrm>
          <a:custGeom>
            <a:avLst/>
            <a:gdLst/>
            <a:ahLst/>
            <a:cxnLst/>
            <a:rect l="l" t="t" r="r" b="b"/>
            <a:pathLst>
              <a:path w="2075228" h="1037611" extrusionOk="0">
                <a:moveTo>
                  <a:pt x="1037614" y="0"/>
                </a:moveTo>
                <a:cubicBezTo>
                  <a:pt x="1610672" y="0"/>
                  <a:pt x="2075228" y="464554"/>
                  <a:pt x="2075228" y="1037611"/>
                </a:cubicBezTo>
                <a:lnTo>
                  <a:pt x="0" y="1037611"/>
                </a:lnTo>
                <a:cubicBezTo>
                  <a:pt x="0" y="464554"/>
                  <a:pt x="464556" y="0"/>
                  <a:pt x="1037614" y="0"/>
                </a:cubicBezTo>
                <a:close/>
              </a:path>
            </a:pathLst>
          </a:cu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16" name="Google Shape;216;g345b1df1040_0_68"/>
          <p:cNvSpPr/>
          <p:nvPr/>
        </p:nvSpPr>
        <p:spPr>
          <a:xfrm flipH="1">
            <a:off x="-723045" y="-401611"/>
            <a:ext cx="1598659" cy="1569685"/>
          </a:xfrm>
          <a:custGeom>
            <a:avLst/>
            <a:gdLst/>
            <a:ahLst/>
            <a:cxnLst/>
            <a:rect l="l" t="t" r="r" b="b"/>
            <a:pathLst>
              <a:path w="1598659" h="1569685" extrusionOk="0">
                <a:moveTo>
                  <a:pt x="0" y="0"/>
                </a:moveTo>
                <a:lnTo>
                  <a:pt x="458744" y="0"/>
                </a:lnTo>
                <a:lnTo>
                  <a:pt x="478889" y="199838"/>
                </a:lnTo>
                <a:cubicBezTo>
                  <a:pt x="585469" y="720679"/>
                  <a:pt x="1046310" y="1112476"/>
                  <a:pt x="1598659" y="1112476"/>
                </a:cubicBezTo>
                <a:lnTo>
                  <a:pt x="1598659" y="1569685"/>
                </a:lnTo>
                <a:cubicBezTo>
                  <a:pt x="770128" y="1569685"/>
                  <a:pt x="88667" y="940007"/>
                  <a:pt x="6721" y="133096"/>
                </a:cubicBezTo>
                <a:close/>
              </a:path>
            </a:pathLst>
          </a:cu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45b1df1040_0_81"/>
          <p:cNvSpPr txBox="1"/>
          <p:nvPr/>
        </p:nvSpPr>
        <p:spPr>
          <a:xfrm>
            <a:off x="5385225" y="2787100"/>
            <a:ext cx="6363900" cy="27090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Clr>
                <a:schemeClr val="dk1"/>
              </a:buClr>
              <a:buSzPts val="1100"/>
              <a:buFont typeface="Arial"/>
              <a:buNone/>
            </a:pPr>
            <a:r>
              <a:rPr lang="en-US" sz="1600">
                <a:solidFill>
                  <a:schemeClr val="dk1"/>
                </a:solidFill>
              </a:rPr>
              <a:t>Since I already had a strong foundation, I don’t think much needed to change for me personally. However, </a:t>
            </a:r>
            <a:r>
              <a:rPr lang="en-US" sz="1600" b="1">
                <a:solidFill>
                  <a:schemeClr val="dk1"/>
                </a:solidFill>
              </a:rPr>
              <a:t>coaching sessions on writing case analyses</a:t>
            </a:r>
            <a:r>
              <a:rPr lang="en-US" sz="1600">
                <a:solidFill>
                  <a:schemeClr val="dk1"/>
                </a:solidFill>
              </a:rPr>
              <a:t> would have been helpful—especially after my first case analysis, which was a tough experience. Feedback alone wasn’t enough to boost morale and confidence for many students, and coaching would’ve bridged that gap.</a:t>
            </a:r>
            <a:endParaRPr sz="1600" i="0" u="none" strike="noStrike" cap="none">
              <a:solidFill>
                <a:srgbClr val="7F7F7F"/>
              </a:solidFill>
              <a:latin typeface="Poppins"/>
              <a:ea typeface="Poppins"/>
              <a:cs typeface="Poppins"/>
              <a:sym typeface="Poppins"/>
            </a:endParaRPr>
          </a:p>
        </p:txBody>
      </p:sp>
      <p:sp>
        <p:nvSpPr>
          <p:cNvPr id="222" name="Google Shape;222;g345b1df1040_0_81"/>
          <p:cNvSpPr txBox="1"/>
          <p:nvPr/>
        </p:nvSpPr>
        <p:spPr>
          <a:xfrm>
            <a:off x="5385225" y="951500"/>
            <a:ext cx="68085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3200" b="1">
                <a:solidFill>
                  <a:srgbClr val="0D0D0D"/>
                </a:solidFill>
                <a:highlight>
                  <a:srgbClr val="FFFFFF"/>
                </a:highlight>
                <a:latin typeface="Poppins"/>
                <a:ea typeface="Poppins"/>
                <a:cs typeface="Poppins"/>
                <a:sym typeface="Poppins"/>
              </a:rPr>
              <a:t>What could have better prepared you for professional social work practice?</a:t>
            </a:r>
            <a:endParaRPr sz="3200" b="1" i="0" u="none" strike="noStrike" cap="none">
              <a:solidFill>
                <a:schemeClr val="accent1"/>
              </a:solidFill>
              <a:highlight>
                <a:srgbClr val="FFFFFF"/>
              </a:highlight>
              <a:latin typeface="Poppins"/>
              <a:ea typeface="Poppins"/>
              <a:cs typeface="Poppins"/>
              <a:sym typeface="Poppins"/>
            </a:endParaRPr>
          </a:p>
        </p:txBody>
      </p:sp>
      <p:pic>
        <p:nvPicPr>
          <p:cNvPr id="223" name="Google Shape;223;g345b1df1040_0_81" title="peter-thomas-C7GJ92ZVE8E-unsplash.jpg"/>
          <p:cNvPicPr preferRelativeResize="0">
            <a:picLocks noGrp="1"/>
          </p:cNvPicPr>
          <p:nvPr>
            <p:ph type="pic" idx="2"/>
          </p:nvPr>
        </p:nvPicPr>
        <p:blipFill rotWithShape="1">
          <a:blip r:embed="rId3">
            <a:alphaModFix/>
          </a:blip>
          <a:srcRect l="5019" r="5028"/>
          <a:stretch/>
        </p:blipFill>
        <p:spPr>
          <a:xfrm>
            <a:off x="0" y="0"/>
            <a:ext cx="4114802" cy="6857999"/>
          </a:xfrm>
          <a:prstGeom prst="rect">
            <a:avLst/>
          </a:prstGeom>
          <a:blipFill rotWithShape="1">
            <a:blip r:embed="rId4">
              <a:alphaModFix/>
            </a:blip>
            <a:tile tx="0" ty="0" sx="99997" sy="99997" flip="none" algn="tl"/>
          </a:blipFill>
          <a:ln>
            <a:noFill/>
          </a:ln>
        </p:spPr>
      </p:pic>
      <p:sp>
        <p:nvSpPr>
          <p:cNvPr id="224" name="Google Shape;224;g345b1df1040_0_81"/>
          <p:cNvSpPr/>
          <p:nvPr/>
        </p:nvSpPr>
        <p:spPr>
          <a:xfrm>
            <a:off x="3387981" y="412708"/>
            <a:ext cx="1524000" cy="1524000"/>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25" name="Google Shape;225;g345b1df1040_0_81"/>
          <p:cNvSpPr/>
          <p:nvPr/>
        </p:nvSpPr>
        <p:spPr>
          <a:xfrm>
            <a:off x="11166310" y="146593"/>
            <a:ext cx="804900" cy="804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26" name="Google Shape;226;g345b1df1040_0_81"/>
          <p:cNvSpPr/>
          <p:nvPr/>
        </p:nvSpPr>
        <p:spPr>
          <a:xfrm>
            <a:off x="11063281" y="5917423"/>
            <a:ext cx="1371620" cy="1286953"/>
          </a:xfrm>
          <a:custGeom>
            <a:avLst/>
            <a:gdLst/>
            <a:ahLst/>
            <a:cxnLst/>
            <a:rect l="l" t="t" r="r" b="b"/>
            <a:pathLst>
              <a:path w="1371620" h="1286953" extrusionOk="0">
                <a:moveTo>
                  <a:pt x="1371620" y="0"/>
                </a:moveTo>
                <a:lnTo>
                  <a:pt x="1371620" y="213987"/>
                </a:lnTo>
                <a:cubicBezTo>
                  <a:pt x="810019" y="213987"/>
                  <a:pt x="341459" y="612347"/>
                  <a:pt x="233094" y="1141912"/>
                </a:cubicBezTo>
                <a:lnTo>
                  <a:pt x="218473" y="1286953"/>
                </a:lnTo>
                <a:lnTo>
                  <a:pt x="0" y="1286953"/>
                </a:lnTo>
                <a:lnTo>
                  <a:pt x="2602" y="1235423"/>
                </a:lnTo>
                <a:cubicBezTo>
                  <a:pt x="73073" y="541504"/>
                  <a:pt x="659109" y="0"/>
                  <a:pt x="1371620" y="0"/>
                </a:cubicBezTo>
                <a:close/>
              </a:path>
            </a:pathLst>
          </a:custGeom>
          <a:gradFill>
            <a:gsLst>
              <a:gs pos="0">
                <a:srgbClr val="674EA7"/>
              </a:gs>
              <a:gs pos="100000">
                <a:srgbClr val="351C75"/>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27" name="Google Shape;227;g345b1df1040_0_81"/>
          <p:cNvSpPr/>
          <p:nvPr/>
        </p:nvSpPr>
        <p:spPr>
          <a:xfrm>
            <a:off x="5932545" y="0"/>
            <a:ext cx="863901" cy="412708"/>
          </a:xfrm>
          <a:custGeom>
            <a:avLst/>
            <a:gdLst/>
            <a:ahLst/>
            <a:cxnLst/>
            <a:rect l="l" t="t" r="r" b="b"/>
            <a:pathLst>
              <a:path w="863901" h="412708" extrusionOk="0">
                <a:moveTo>
                  <a:pt x="0" y="0"/>
                </a:moveTo>
                <a:lnTo>
                  <a:pt x="863901" y="0"/>
                </a:lnTo>
                <a:lnTo>
                  <a:pt x="857239" y="66089"/>
                </a:lnTo>
                <a:cubicBezTo>
                  <a:pt x="816760" y="263904"/>
                  <a:pt x="641733" y="412708"/>
                  <a:pt x="431950" y="412708"/>
                </a:cubicBezTo>
                <a:cubicBezTo>
                  <a:pt x="222168" y="412708"/>
                  <a:pt x="47141" y="263904"/>
                  <a:pt x="6662" y="66089"/>
                </a:cubicBezTo>
                <a:close/>
              </a:path>
            </a:pathLst>
          </a:custGeom>
          <a:gradFill>
            <a:gsLst>
              <a:gs pos="0">
                <a:srgbClr val="FCF3F3"/>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g345b1df1040_0_91" title="huy-phan-IO3_vOUwjVs-unsplash.jpg"/>
          <p:cNvPicPr preferRelativeResize="0">
            <a:picLocks noGrp="1"/>
          </p:cNvPicPr>
          <p:nvPr>
            <p:ph type="pic" idx="2"/>
          </p:nvPr>
        </p:nvPicPr>
        <p:blipFill rotWithShape="1">
          <a:blip r:embed="rId3">
            <a:alphaModFix/>
          </a:blip>
          <a:srcRect l="17644" r="17651"/>
          <a:stretch/>
        </p:blipFill>
        <p:spPr>
          <a:xfrm>
            <a:off x="5835475" y="0"/>
            <a:ext cx="6657751" cy="6857999"/>
          </a:xfrm>
          <a:prstGeom prst="rect">
            <a:avLst/>
          </a:prstGeom>
          <a:blipFill rotWithShape="1">
            <a:blip r:embed="rId4">
              <a:alphaModFix/>
            </a:blip>
            <a:tile tx="0" ty="0" sx="99997" sy="99997" flip="none" algn="tl"/>
          </a:blipFill>
          <a:ln>
            <a:noFill/>
          </a:ln>
        </p:spPr>
      </p:pic>
      <p:sp>
        <p:nvSpPr>
          <p:cNvPr id="234" name="Google Shape;234;g345b1df1040_0_91"/>
          <p:cNvSpPr txBox="1"/>
          <p:nvPr/>
        </p:nvSpPr>
        <p:spPr>
          <a:xfrm>
            <a:off x="232300" y="2840325"/>
            <a:ext cx="5412900" cy="7389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1200"/>
              </a:spcBef>
              <a:spcAft>
                <a:spcPts val="1200"/>
              </a:spcAft>
              <a:buClr>
                <a:srgbClr val="000000"/>
              </a:buClr>
              <a:buSzPts val="1100"/>
              <a:buFont typeface="Arial"/>
              <a:buNone/>
            </a:pPr>
            <a:r>
              <a:rPr lang="en-US" sz="1600">
                <a:solidFill>
                  <a:schemeClr val="dk1"/>
                </a:solidFill>
              </a:rPr>
              <a:t>I actually </a:t>
            </a:r>
            <a:r>
              <a:rPr lang="en-US" sz="1600" b="1">
                <a:solidFill>
                  <a:schemeClr val="dk1"/>
                </a:solidFill>
              </a:rPr>
              <a:t>liked the way we did them</a:t>
            </a:r>
            <a:r>
              <a:rPr lang="en-US" sz="1600">
                <a:solidFill>
                  <a:schemeClr val="dk1"/>
                </a:solidFill>
              </a:rPr>
              <a:t> and don’t see much need for improvement in this area.</a:t>
            </a:r>
            <a:endParaRPr sz="1600">
              <a:solidFill>
                <a:schemeClr val="dk1"/>
              </a:solidFill>
              <a:latin typeface="Poppins"/>
              <a:ea typeface="Poppins"/>
              <a:cs typeface="Poppins"/>
              <a:sym typeface="Poppins"/>
            </a:endParaRPr>
          </a:p>
        </p:txBody>
      </p:sp>
      <p:sp>
        <p:nvSpPr>
          <p:cNvPr id="235" name="Google Shape;235;g345b1df1040_0_91"/>
          <p:cNvSpPr txBox="1"/>
          <p:nvPr/>
        </p:nvSpPr>
        <p:spPr>
          <a:xfrm>
            <a:off x="232300" y="1749463"/>
            <a:ext cx="5603100" cy="985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Poppins"/>
                <a:ea typeface="Poppins"/>
                <a:cs typeface="Poppins"/>
                <a:sym typeface="Poppins"/>
              </a:rPr>
              <a:t>How could the case discussions be improved?</a:t>
            </a:r>
            <a:endParaRPr sz="3200" b="0" i="0" u="none" strike="noStrike" cap="none">
              <a:solidFill>
                <a:schemeClr val="dk1"/>
              </a:solidFill>
              <a:latin typeface="Poppins ExtraBold"/>
              <a:ea typeface="Poppins ExtraBold"/>
              <a:cs typeface="Poppins ExtraBold"/>
              <a:sym typeface="Poppins ExtraBold"/>
            </a:endParaRPr>
          </a:p>
        </p:txBody>
      </p:sp>
      <p:sp>
        <p:nvSpPr>
          <p:cNvPr id="236" name="Google Shape;236;g345b1df1040_0_91"/>
          <p:cNvSpPr/>
          <p:nvPr/>
        </p:nvSpPr>
        <p:spPr>
          <a:xfrm>
            <a:off x="5117700" y="6145640"/>
            <a:ext cx="2075228" cy="1037611"/>
          </a:xfrm>
          <a:custGeom>
            <a:avLst/>
            <a:gdLst/>
            <a:ahLst/>
            <a:cxnLst/>
            <a:rect l="l" t="t" r="r" b="b"/>
            <a:pathLst>
              <a:path w="2075228" h="1037611" extrusionOk="0">
                <a:moveTo>
                  <a:pt x="1037614" y="0"/>
                </a:moveTo>
                <a:cubicBezTo>
                  <a:pt x="1610672" y="0"/>
                  <a:pt x="2075228" y="464554"/>
                  <a:pt x="2075228" y="1037611"/>
                </a:cubicBezTo>
                <a:lnTo>
                  <a:pt x="0" y="1037611"/>
                </a:lnTo>
                <a:cubicBezTo>
                  <a:pt x="0" y="464554"/>
                  <a:pt x="464556" y="0"/>
                  <a:pt x="1037614" y="0"/>
                </a:cubicBezTo>
                <a:close/>
              </a:path>
            </a:pathLst>
          </a:cu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37" name="Google Shape;237;g345b1df1040_0_91"/>
          <p:cNvSpPr/>
          <p:nvPr/>
        </p:nvSpPr>
        <p:spPr>
          <a:xfrm flipH="1">
            <a:off x="-723045" y="-401611"/>
            <a:ext cx="1598659" cy="1569685"/>
          </a:xfrm>
          <a:custGeom>
            <a:avLst/>
            <a:gdLst/>
            <a:ahLst/>
            <a:cxnLst/>
            <a:rect l="l" t="t" r="r" b="b"/>
            <a:pathLst>
              <a:path w="1598659" h="1569685" extrusionOk="0">
                <a:moveTo>
                  <a:pt x="0" y="0"/>
                </a:moveTo>
                <a:lnTo>
                  <a:pt x="458744" y="0"/>
                </a:lnTo>
                <a:lnTo>
                  <a:pt x="478889" y="199838"/>
                </a:lnTo>
                <a:cubicBezTo>
                  <a:pt x="585469" y="720679"/>
                  <a:pt x="1046310" y="1112476"/>
                  <a:pt x="1598659" y="1112476"/>
                </a:cubicBezTo>
                <a:lnTo>
                  <a:pt x="1598659" y="1569685"/>
                </a:lnTo>
                <a:cubicBezTo>
                  <a:pt x="770128" y="1569685"/>
                  <a:pt x="88667" y="940007"/>
                  <a:pt x="6721" y="133096"/>
                </a:cubicBezTo>
                <a:close/>
              </a:path>
            </a:pathLst>
          </a:cu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45b1df1040_0_104"/>
          <p:cNvSpPr txBox="1"/>
          <p:nvPr/>
        </p:nvSpPr>
        <p:spPr>
          <a:xfrm>
            <a:off x="5385225" y="2787100"/>
            <a:ext cx="6363900" cy="27090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Clr>
                <a:schemeClr val="dk1"/>
              </a:buClr>
              <a:buSzPts val="1100"/>
              <a:buFont typeface="Arial"/>
              <a:buNone/>
            </a:pPr>
            <a:r>
              <a:rPr lang="en-US" sz="1600">
                <a:solidFill>
                  <a:schemeClr val="dk1"/>
                </a:solidFill>
              </a:rPr>
              <a:t>Because this course is at the </a:t>
            </a:r>
            <a:r>
              <a:rPr lang="en-US" sz="1600" b="1">
                <a:solidFill>
                  <a:schemeClr val="dk1"/>
                </a:solidFill>
              </a:rPr>
              <a:t>end of the MSW program</a:t>
            </a:r>
            <a:r>
              <a:rPr lang="en-US" sz="1600">
                <a:solidFill>
                  <a:schemeClr val="dk1"/>
                </a:solidFill>
              </a:rPr>
              <a:t>, my colleagues and I were </a:t>
            </a:r>
            <a:r>
              <a:rPr lang="en-US" sz="1600" b="1">
                <a:solidFill>
                  <a:schemeClr val="dk1"/>
                </a:solidFill>
              </a:rPr>
              <a:t>burnt out</a:t>
            </a:r>
            <a:r>
              <a:rPr lang="en-US" sz="1600">
                <a:solidFill>
                  <a:schemeClr val="dk1"/>
                </a:solidFill>
              </a:rPr>
              <a:t>. The </a:t>
            </a:r>
            <a:r>
              <a:rPr lang="en-US" sz="1600" b="1">
                <a:solidFill>
                  <a:schemeClr val="dk1"/>
                </a:solidFill>
              </a:rPr>
              <a:t>rigid deadlines</a:t>
            </a:r>
            <a:r>
              <a:rPr lang="en-US" sz="1600">
                <a:solidFill>
                  <a:schemeClr val="dk1"/>
                </a:solidFill>
              </a:rPr>
              <a:t> made the course feel more like a burden than an engaging learning experience. Offering the course </a:t>
            </a:r>
            <a:r>
              <a:rPr lang="en-US" sz="1600" b="1">
                <a:solidFill>
                  <a:schemeClr val="dk1"/>
                </a:solidFill>
              </a:rPr>
              <a:t>one semester earlier</a:t>
            </a:r>
            <a:r>
              <a:rPr lang="en-US" sz="1600">
                <a:solidFill>
                  <a:schemeClr val="dk1"/>
                </a:solidFill>
              </a:rPr>
              <a:t>, before the transition out of grad school and into professional life, might make it more effective and enjoyable.</a:t>
            </a:r>
            <a:endParaRPr sz="1600" i="0" u="none" strike="noStrike" cap="none">
              <a:solidFill>
                <a:srgbClr val="7F7F7F"/>
              </a:solidFill>
              <a:latin typeface="Poppins"/>
              <a:ea typeface="Poppins"/>
              <a:cs typeface="Poppins"/>
              <a:sym typeface="Poppins"/>
            </a:endParaRPr>
          </a:p>
        </p:txBody>
      </p:sp>
      <p:sp>
        <p:nvSpPr>
          <p:cNvPr id="243" name="Google Shape;243;g345b1df1040_0_104"/>
          <p:cNvSpPr txBox="1"/>
          <p:nvPr/>
        </p:nvSpPr>
        <p:spPr>
          <a:xfrm>
            <a:off x="5385225" y="951500"/>
            <a:ext cx="68085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3200" b="1">
                <a:solidFill>
                  <a:srgbClr val="0D0D0D"/>
                </a:solidFill>
                <a:highlight>
                  <a:srgbClr val="FFFFFF"/>
                </a:highlight>
                <a:latin typeface="Poppins"/>
                <a:ea typeface="Poppins"/>
                <a:cs typeface="Poppins"/>
                <a:sym typeface="Poppins"/>
              </a:rPr>
              <a:t>For future students, how could the capstone course be improved?</a:t>
            </a:r>
            <a:endParaRPr sz="3200" b="1" i="0" u="none" strike="noStrike" cap="none">
              <a:solidFill>
                <a:schemeClr val="accent1"/>
              </a:solidFill>
              <a:highlight>
                <a:srgbClr val="FFFFFF"/>
              </a:highlight>
              <a:latin typeface="Poppins"/>
              <a:ea typeface="Poppins"/>
              <a:cs typeface="Poppins"/>
              <a:sym typeface="Poppins"/>
            </a:endParaRPr>
          </a:p>
        </p:txBody>
      </p:sp>
      <p:pic>
        <p:nvPicPr>
          <p:cNvPr id="244" name="Google Shape;244;g345b1df1040_0_104" title="03_twitter_skyline.jpg"/>
          <p:cNvPicPr preferRelativeResize="0">
            <a:picLocks noGrp="1"/>
          </p:cNvPicPr>
          <p:nvPr>
            <p:ph type="pic" idx="2"/>
          </p:nvPr>
        </p:nvPicPr>
        <p:blipFill rotWithShape="1">
          <a:blip r:embed="rId3">
            <a:alphaModFix/>
          </a:blip>
          <a:srcRect l="35001" r="34998"/>
          <a:stretch/>
        </p:blipFill>
        <p:spPr>
          <a:xfrm>
            <a:off x="0" y="0"/>
            <a:ext cx="4114803" cy="6858000"/>
          </a:xfrm>
          <a:prstGeom prst="rect">
            <a:avLst/>
          </a:prstGeom>
          <a:blipFill rotWithShape="1">
            <a:blip r:embed="rId4">
              <a:alphaModFix/>
            </a:blip>
            <a:tile tx="0" ty="0" sx="99997" sy="99997" flip="none" algn="tl"/>
          </a:blipFill>
          <a:ln>
            <a:noFill/>
          </a:ln>
        </p:spPr>
      </p:pic>
      <p:sp>
        <p:nvSpPr>
          <p:cNvPr id="245" name="Google Shape;245;g345b1df1040_0_104"/>
          <p:cNvSpPr/>
          <p:nvPr/>
        </p:nvSpPr>
        <p:spPr>
          <a:xfrm>
            <a:off x="3387981" y="412708"/>
            <a:ext cx="1524000" cy="1524000"/>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46" name="Google Shape;246;g345b1df1040_0_104"/>
          <p:cNvSpPr/>
          <p:nvPr/>
        </p:nvSpPr>
        <p:spPr>
          <a:xfrm>
            <a:off x="11166310" y="146593"/>
            <a:ext cx="804900" cy="804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47" name="Google Shape;247;g345b1df1040_0_104"/>
          <p:cNvSpPr/>
          <p:nvPr/>
        </p:nvSpPr>
        <p:spPr>
          <a:xfrm>
            <a:off x="11063281" y="5917423"/>
            <a:ext cx="1371620" cy="1286953"/>
          </a:xfrm>
          <a:custGeom>
            <a:avLst/>
            <a:gdLst/>
            <a:ahLst/>
            <a:cxnLst/>
            <a:rect l="l" t="t" r="r" b="b"/>
            <a:pathLst>
              <a:path w="1371620" h="1286953" extrusionOk="0">
                <a:moveTo>
                  <a:pt x="1371620" y="0"/>
                </a:moveTo>
                <a:lnTo>
                  <a:pt x="1371620" y="213987"/>
                </a:lnTo>
                <a:cubicBezTo>
                  <a:pt x="810019" y="213987"/>
                  <a:pt x="341459" y="612347"/>
                  <a:pt x="233094" y="1141912"/>
                </a:cubicBezTo>
                <a:lnTo>
                  <a:pt x="218473" y="1286953"/>
                </a:lnTo>
                <a:lnTo>
                  <a:pt x="0" y="1286953"/>
                </a:lnTo>
                <a:lnTo>
                  <a:pt x="2602" y="1235423"/>
                </a:lnTo>
                <a:cubicBezTo>
                  <a:pt x="73073" y="541504"/>
                  <a:pt x="659109" y="0"/>
                  <a:pt x="1371620" y="0"/>
                </a:cubicBezTo>
                <a:close/>
              </a:path>
            </a:pathLst>
          </a:custGeom>
          <a:gradFill>
            <a:gsLst>
              <a:gs pos="0">
                <a:srgbClr val="674EA7"/>
              </a:gs>
              <a:gs pos="100000">
                <a:srgbClr val="351C75"/>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48" name="Google Shape;248;g345b1df1040_0_104"/>
          <p:cNvSpPr/>
          <p:nvPr/>
        </p:nvSpPr>
        <p:spPr>
          <a:xfrm>
            <a:off x="5932545" y="0"/>
            <a:ext cx="863901" cy="412708"/>
          </a:xfrm>
          <a:custGeom>
            <a:avLst/>
            <a:gdLst/>
            <a:ahLst/>
            <a:cxnLst/>
            <a:rect l="l" t="t" r="r" b="b"/>
            <a:pathLst>
              <a:path w="863901" h="412708" extrusionOk="0">
                <a:moveTo>
                  <a:pt x="0" y="0"/>
                </a:moveTo>
                <a:lnTo>
                  <a:pt x="863901" y="0"/>
                </a:lnTo>
                <a:lnTo>
                  <a:pt x="857239" y="66089"/>
                </a:lnTo>
                <a:cubicBezTo>
                  <a:pt x="816760" y="263904"/>
                  <a:pt x="641733" y="412708"/>
                  <a:pt x="431950" y="412708"/>
                </a:cubicBezTo>
                <a:cubicBezTo>
                  <a:pt x="222168" y="412708"/>
                  <a:pt x="47141" y="263904"/>
                  <a:pt x="6662" y="66089"/>
                </a:cubicBezTo>
                <a:close/>
              </a:path>
            </a:pathLst>
          </a:custGeom>
          <a:gradFill>
            <a:gsLst>
              <a:gs pos="0">
                <a:srgbClr val="FCF3F3"/>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g345b1df1040_0_114" title="IMG_3919.JPG"/>
          <p:cNvPicPr preferRelativeResize="0">
            <a:picLocks noGrp="1"/>
          </p:cNvPicPr>
          <p:nvPr>
            <p:ph type="pic" idx="2"/>
          </p:nvPr>
        </p:nvPicPr>
        <p:blipFill rotWithShape="1">
          <a:blip r:embed="rId3">
            <a:alphaModFix/>
          </a:blip>
          <a:srcRect l="17644" r="17651"/>
          <a:stretch/>
        </p:blipFill>
        <p:spPr>
          <a:xfrm>
            <a:off x="5835475" y="0"/>
            <a:ext cx="6657751" cy="6857999"/>
          </a:xfrm>
          <a:prstGeom prst="rect">
            <a:avLst/>
          </a:prstGeom>
          <a:blipFill rotWithShape="1">
            <a:blip r:embed="rId4">
              <a:alphaModFix/>
            </a:blip>
            <a:tile tx="0" ty="0" sx="99997" sy="99997" flip="none" algn="tl"/>
          </a:blipFill>
          <a:ln>
            <a:noFill/>
          </a:ln>
        </p:spPr>
      </p:pic>
      <p:sp>
        <p:nvSpPr>
          <p:cNvPr id="255" name="Google Shape;255;g345b1df1040_0_114"/>
          <p:cNvSpPr txBox="1"/>
          <p:nvPr/>
        </p:nvSpPr>
        <p:spPr>
          <a:xfrm>
            <a:off x="232300" y="2840325"/>
            <a:ext cx="5412900" cy="27090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1200"/>
              </a:spcBef>
              <a:spcAft>
                <a:spcPts val="1200"/>
              </a:spcAft>
              <a:buClr>
                <a:srgbClr val="000000"/>
              </a:buClr>
              <a:buSzPts val="1100"/>
              <a:buFont typeface="Arial"/>
              <a:buNone/>
            </a:pPr>
            <a:r>
              <a:rPr lang="en-US" sz="1600">
                <a:solidFill>
                  <a:schemeClr val="dk1"/>
                </a:solidFill>
                <a:latin typeface="Poppins"/>
                <a:ea typeface="Poppins"/>
                <a:cs typeface="Poppins"/>
                <a:sym typeface="Poppins"/>
              </a:rPr>
              <a:t>The </a:t>
            </a:r>
            <a:r>
              <a:rPr lang="en-US" sz="1600" b="1">
                <a:solidFill>
                  <a:schemeClr val="dk1"/>
                </a:solidFill>
                <a:latin typeface="Poppins"/>
                <a:ea typeface="Poppins"/>
                <a:cs typeface="Poppins"/>
                <a:sym typeface="Poppins"/>
              </a:rPr>
              <a:t>short time frame</a:t>
            </a:r>
            <a:r>
              <a:rPr lang="en-US" sz="1600">
                <a:solidFill>
                  <a:schemeClr val="dk1"/>
                </a:solidFill>
                <a:latin typeface="Poppins"/>
                <a:ea typeface="Poppins"/>
                <a:cs typeface="Poppins"/>
                <a:sym typeface="Poppins"/>
              </a:rPr>
              <a:t> for providing feedback was a major issue. We were already juggling a lot in the last semester, and such tight deadlines for peer feedback created unnecessary stress. Extending the feedback window would help students engage more meaningfully.</a:t>
            </a:r>
            <a:endParaRPr sz="1600">
              <a:solidFill>
                <a:schemeClr val="dk1"/>
              </a:solidFill>
              <a:latin typeface="Poppins"/>
              <a:ea typeface="Poppins"/>
              <a:cs typeface="Poppins"/>
              <a:sym typeface="Poppins"/>
            </a:endParaRPr>
          </a:p>
        </p:txBody>
      </p:sp>
      <p:sp>
        <p:nvSpPr>
          <p:cNvPr id="256" name="Google Shape;256;g345b1df1040_0_114"/>
          <p:cNvSpPr txBox="1"/>
          <p:nvPr/>
        </p:nvSpPr>
        <p:spPr>
          <a:xfrm>
            <a:off x="232300" y="1168063"/>
            <a:ext cx="560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Poppins"/>
                <a:ea typeface="Poppins"/>
                <a:cs typeface="Poppins"/>
                <a:sym typeface="Poppins"/>
              </a:rPr>
              <a:t>What changes do you recommend for the next group of students?</a:t>
            </a:r>
            <a:endParaRPr sz="3200" b="0" i="0" u="none" strike="noStrike" cap="none">
              <a:solidFill>
                <a:schemeClr val="dk1"/>
              </a:solidFill>
              <a:latin typeface="Poppins ExtraBold"/>
              <a:ea typeface="Poppins ExtraBold"/>
              <a:cs typeface="Poppins ExtraBold"/>
              <a:sym typeface="Poppins ExtraBold"/>
            </a:endParaRPr>
          </a:p>
        </p:txBody>
      </p:sp>
      <p:sp>
        <p:nvSpPr>
          <p:cNvPr id="257" name="Google Shape;257;g345b1df1040_0_114"/>
          <p:cNvSpPr/>
          <p:nvPr/>
        </p:nvSpPr>
        <p:spPr>
          <a:xfrm>
            <a:off x="5117700" y="6145640"/>
            <a:ext cx="2075228" cy="1037611"/>
          </a:xfrm>
          <a:custGeom>
            <a:avLst/>
            <a:gdLst/>
            <a:ahLst/>
            <a:cxnLst/>
            <a:rect l="l" t="t" r="r" b="b"/>
            <a:pathLst>
              <a:path w="2075228" h="1037611" extrusionOk="0">
                <a:moveTo>
                  <a:pt x="1037614" y="0"/>
                </a:moveTo>
                <a:cubicBezTo>
                  <a:pt x="1610672" y="0"/>
                  <a:pt x="2075228" y="464554"/>
                  <a:pt x="2075228" y="1037611"/>
                </a:cubicBezTo>
                <a:lnTo>
                  <a:pt x="0" y="1037611"/>
                </a:lnTo>
                <a:cubicBezTo>
                  <a:pt x="0" y="464554"/>
                  <a:pt x="464556" y="0"/>
                  <a:pt x="1037614" y="0"/>
                </a:cubicBezTo>
                <a:close/>
              </a:path>
            </a:pathLst>
          </a:cu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58" name="Google Shape;258;g345b1df1040_0_114"/>
          <p:cNvSpPr/>
          <p:nvPr/>
        </p:nvSpPr>
        <p:spPr>
          <a:xfrm flipH="1">
            <a:off x="-723045" y="-401611"/>
            <a:ext cx="1598659" cy="1569685"/>
          </a:xfrm>
          <a:custGeom>
            <a:avLst/>
            <a:gdLst/>
            <a:ahLst/>
            <a:cxnLst/>
            <a:rect l="l" t="t" r="r" b="b"/>
            <a:pathLst>
              <a:path w="1598659" h="1569685" extrusionOk="0">
                <a:moveTo>
                  <a:pt x="0" y="0"/>
                </a:moveTo>
                <a:lnTo>
                  <a:pt x="458744" y="0"/>
                </a:lnTo>
                <a:lnTo>
                  <a:pt x="478889" y="199838"/>
                </a:lnTo>
                <a:cubicBezTo>
                  <a:pt x="585469" y="720679"/>
                  <a:pt x="1046310" y="1112476"/>
                  <a:pt x="1598659" y="1112476"/>
                </a:cubicBezTo>
                <a:lnTo>
                  <a:pt x="1598659" y="1569685"/>
                </a:lnTo>
                <a:cubicBezTo>
                  <a:pt x="770128" y="1569685"/>
                  <a:pt x="88667" y="940007"/>
                  <a:pt x="6721" y="133096"/>
                </a:cubicBezTo>
                <a:close/>
              </a:path>
            </a:pathLst>
          </a:cu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45b1df1040_0_127"/>
          <p:cNvSpPr txBox="1"/>
          <p:nvPr/>
        </p:nvSpPr>
        <p:spPr>
          <a:xfrm>
            <a:off x="5385225" y="3258025"/>
            <a:ext cx="6363900" cy="7389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Clr>
                <a:schemeClr val="dk1"/>
              </a:buClr>
              <a:buSzPts val="1100"/>
              <a:buFont typeface="Arial"/>
              <a:buNone/>
            </a:pPr>
            <a:r>
              <a:rPr lang="en-US" sz="1600" b="1">
                <a:solidFill>
                  <a:schemeClr val="dk1"/>
                </a:solidFill>
              </a:rPr>
              <a:t>No more than 15 people.</a:t>
            </a:r>
            <a:r>
              <a:rPr lang="en-US" sz="1600">
                <a:solidFill>
                  <a:schemeClr val="dk1"/>
                </a:solidFill>
              </a:rPr>
              <a:t> A smaller class size would ensure that discussions are rich, and peer feedback is more focused and relevant.</a:t>
            </a:r>
            <a:endParaRPr sz="1600" i="0" u="none" strike="noStrike" cap="none">
              <a:solidFill>
                <a:srgbClr val="7F7F7F"/>
              </a:solidFill>
              <a:latin typeface="Poppins"/>
              <a:ea typeface="Poppins"/>
              <a:cs typeface="Poppins"/>
              <a:sym typeface="Poppins"/>
            </a:endParaRPr>
          </a:p>
        </p:txBody>
      </p:sp>
      <p:sp>
        <p:nvSpPr>
          <p:cNvPr id="264" name="Google Shape;264;g345b1df1040_0_127"/>
          <p:cNvSpPr txBox="1"/>
          <p:nvPr/>
        </p:nvSpPr>
        <p:spPr>
          <a:xfrm>
            <a:off x="5385225" y="951500"/>
            <a:ext cx="6808500" cy="1970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3200" b="1">
                <a:solidFill>
                  <a:srgbClr val="0D0D0D"/>
                </a:solidFill>
                <a:highlight>
                  <a:srgbClr val="FFFFFF"/>
                </a:highlight>
                <a:latin typeface="Poppins"/>
                <a:ea typeface="Poppins"/>
                <a:cs typeface="Poppins"/>
                <a:sym typeface="Poppins"/>
              </a:rPr>
              <a:t>Based on your experience, what do you think would be an ideal class size for the capstone course?</a:t>
            </a:r>
            <a:endParaRPr sz="3200" b="1" i="0" u="none" strike="noStrike" cap="none">
              <a:solidFill>
                <a:schemeClr val="accent1"/>
              </a:solidFill>
              <a:highlight>
                <a:srgbClr val="FFFFFF"/>
              </a:highlight>
              <a:latin typeface="Poppins"/>
              <a:ea typeface="Poppins"/>
              <a:cs typeface="Poppins"/>
              <a:sym typeface="Poppins"/>
            </a:endParaRPr>
          </a:p>
        </p:txBody>
      </p:sp>
      <p:pic>
        <p:nvPicPr>
          <p:cNvPr id="265" name="Google Shape;265;g345b1df1040_0_127" title="feliphe-schiarolli-hes6nUC1MVc-unsplash.jpg"/>
          <p:cNvPicPr preferRelativeResize="0">
            <a:picLocks noGrp="1"/>
          </p:cNvPicPr>
          <p:nvPr>
            <p:ph type="pic" idx="2"/>
          </p:nvPr>
        </p:nvPicPr>
        <p:blipFill rotWithShape="1">
          <a:blip r:embed="rId3">
            <a:alphaModFix/>
          </a:blip>
          <a:srcRect l="30050" r="30046"/>
          <a:stretch/>
        </p:blipFill>
        <p:spPr>
          <a:xfrm>
            <a:off x="0" y="0"/>
            <a:ext cx="4114801" cy="6858000"/>
          </a:xfrm>
          <a:prstGeom prst="rect">
            <a:avLst/>
          </a:prstGeom>
          <a:blipFill rotWithShape="1">
            <a:blip r:embed="rId4">
              <a:alphaModFix/>
            </a:blip>
            <a:tile tx="0" ty="0" sx="99997" sy="99997" flip="none" algn="tl"/>
          </a:blipFill>
          <a:ln>
            <a:noFill/>
          </a:ln>
        </p:spPr>
      </p:pic>
      <p:sp>
        <p:nvSpPr>
          <p:cNvPr id="266" name="Google Shape;266;g345b1df1040_0_127"/>
          <p:cNvSpPr/>
          <p:nvPr/>
        </p:nvSpPr>
        <p:spPr>
          <a:xfrm>
            <a:off x="3387981" y="412708"/>
            <a:ext cx="1524000" cy="1524000"/>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67" name="Google Shape;267;g345b1df1040_0_127"/>
          <p:cNvSpPr/>
          <p:nvPr/>
        </p:nvSpPr>
        <p:spPr>
          <a:xfrm>
            <a:off x="11166310" y="146593"/>
            <a:ext cx="804900" cy="804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68" name="Google Shape;268;g345b1df1040_0_127"/>
          <p:cNvSpPr/>
          <p:nvPr/>
        </p:nvSpPr>
        <p:spPr>
          <a:xfrm>
            <a:off x="11063281" y="5917423"/>
            <a:ext cx="1371620" cy="1286953"/>
          </a:xfrm>
          <a:custGeom>
            <a:avLst/>
            <a:gdLst/>
            <a:ahLst/>
            <a:cxnLst/>
            <a:rect l="l" t="t" r="r" b="b"/>
            <a:pathLst>
              <a:path w="1371620" h="1286953" extrusionOk="0">
                <a:moveTo>
                  <a:pt x="1371620" y="0"/>
                </a:moveTo>
                <a:lnTo>
                  <a:pt x="1371620" y="213987"/>
                </a:lnTo>
                <a:cubicBezTo>
                  <a:pt x="810019" y="213987"/>
                  <a:pt x="341459" y="612347"/>
                  <a:pt x="233094" y="1141912"/>
                </a:cubicBezTo>
                <a:lnTo>
                  <a:pt x="218473" y="1286953"/>
                </a:lnTo>
                <a:lnTo>
                  <a:pt x="0" y="1286953"/>
                </a:lnTo>
                <a:lnTo>
                  <a:pt x="2602" y="1235423"/>
                </a:lnTo>
                <a:cubicBezTo>
                  <a:pt x="73073" y="541504"/>
                  <a:pt x="659109" y="0"/>
                  <a:pt x="1371620" y="0"/>
                </a:cubicBezTo>
                <a:close/>
              </a:path>
            </a:pathLst>
          </a:custGeom>
          <a:gradFill>
            <a:gsLst>
              <a:gs pos="0">
                <a:srgbClr val="674EA7"/>
              </a:gs>
              <a:gs pos="100000">
                <a:srgbClr val="351C75"/>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69" name="Google Shape;269;g345b1df1040_0_127"/>
          <p:cNvSpPr/>
          <p:nvPr/>
        </p:nvSpPr>
        <p:spPr>
          <a:xfrm>
            <a:off x="5932545" y="0"/>
            <a:ext cx="863901" cy="412708"/>
          </a:xfrm>
          <a:custGeom>
            <a:avLst/>
            <a:gdLst/>
            <a:ahLst/>
            <a:cxnLst/>
            <a:rect l="l" t="t" r="r" b="b"/>
            <a:pathLst>
              <a:path w="863901" h="412708" extrusionOk="0">
                <a:moveTo>
                  <a:pt x="0" y="0"/>
                </a:moveTo>
                <a:lnTo>
                  <a:pt x="863901" y="0"/>
                </a:lnTo>
                <a:lnTo>
                  <a:pt x="857239" y="66089"/>
                </a:lnTo>
                <a:cubicBezTo>
                  <a:pt x="816760" y="263904"/>
                  <a:pt x="641733" y="412708"/>
                  <a:pt x="431950" y="412708"/>
                </a:cubicBezTo>
                <a:cubicBezTo>
                  <a:pt x="222168" y="412708"/>
                  <a:pt x="47141" y="263904"/>
                  <a:pt x="6662" y="66089"/>
                </a:cubicBezTo>
                <a:close/>
              </a:path>
            </a:pathLst>
          </a:custGeom>
          <a:gradFill>
            <a:gsLst>
              <a:gs pos="0">
                <a:srgbClr val="FCF3F3"/>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345b1df1040_0_137" title="Nasir 20.JPG"/>
          <p:cNvPicPr preferRelativeResize="0">
            <a:picLocks noGrp="1"/>
          </p:cNvPicPr>
          <p:nvPr>
            <p:ph type="pic" idx="2"/>
          </p:nvPr>
        </p:nvPicPr>
        <p:blipFill rotWithShape="1">
          <a:blip r:embed="rId3">
            <a:alphaModFix/>
          </a:blip>
          <a:srcRect t="15673" b="15673"/>
          <a:stretch/>
        </p:blipFill>
        <p:spPr>
          <a:xfrm>
            <a:off x="5835475" y="0"/>
            <a:ext cx="6657750" cy="6857999"/>
          </a:xfrm>
          <a:prstGeom prst="rect">
            <a:avLst/>
          </a:prstGeom>
          <a:blipFill rotWithShape="1">
            <a:blip r:embed="rId4">
              <a:alphaModFix/>
            </a:blip>
            <a:tile tx="0" ty="0" sx="99997" sy="99997" flip="none" algn="tl"/>
          </a:blipFill>
          <a:ln>
            <a:noFill/>
          </a:ln>
        </p:spPr>
      </p:pic>
      <p:sp>
        <p:nvSpPr>
          <p:cNvPr id="276" name="Google Shape;276;g345b1df1040_0_137"/>
          <p:cNvSpPr txBox="1"/>
          <p:nvPr/>
        </p:nvSpPr>
        <p:spPr>
          <a:xfrm>
            <a:off x="232375" y="2424975"/>
            <a:ext cx="5412900" cy="27090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1200"/>
              </a:spcBef>
              <a:spcAft>
                <a:spcPts val="1200"/>
              </a:spcAft>
              <a:buClr>
                <a:srgbClr val="000000"/>
              </a:buClr>
              <a:buSzPts val="1100"/>
              <a:buFont typeface="Arial"/>
              <a:buNone/>
            </a:pPr>
            <a:r>
              <a:rPr lang="en-US" sz="1600">
                <a:solidFill>
                  <a:schemeClr val="dk1"/>
                </a:solidFill>
                <a:latin typeface="Poppins"/>
                <a:ea typeface="Poppins"/>
                <a:cs typeface="Poppins"/>
                <a:sym typeface="Poppins"/>
              </a:rPr>
              <a:t>While I wouldn’t </a:t>
            </a:r>
            <a:r>
              <a:rPr lang="en-US" sz="1600" b="1">
                <a:solidFill>
                  <a:schemeClr val="dk1"/>
                </a:solidFill>
                <a:latin typeface="Poppins"/>
                <a:ea typeface="Poppins"/>
                <a:cs typeface="Poppins"/>
                <a:sym typeface="Poppins"/>
              </a:rPr>
              <a:t>recommend the course itself</a:t>
            </a:r>
            <a:r>
              <a:rPr lang="en-US" sz="1600">
                <a:solidFill>
                  <a:schemeClr val="dk1"/>
                </a:solidFill>
                <a:latin typeface="Poppins"/>
                <a:ea typeface="Poppins"/>
                <a:cs typeface="Poppins"/>
                <a:sym typeface="Poppins"/>
              </a:rPr>
              <a:t>, I appreciated having a teacher who was </a:t>
            </a:r>
            <a:r>
              <a:rPr lang="en-US" sz="1600" b="1">
                <a:solidFill>
                  <a:schemeClr val="dk1"/>
                </a:solidFill>
                <a:latin typeface="Poppins"/>
                <a:ea typeface="Poppins"/>
                <a:cs typeface="Poppins"/>
                <a:sym typeface="Poppins"/>
              </a:rPr>
              <a:t>very knowledgeable</a:t>
            </a:r>
            <a:r>
              <a:rPr lang="en-US" sz="1600">
                <a:solidFill>
                  <a:schemeClr val="dk1"/>
                </a:solidFill>
                <a:latin typeface="Poppins"/>
                <a:ea typeface="Poppins"/>
                <a:cs typeface="Poppins"/>
                <a:sym typeface="Poppins"/>
              </a:rPr>
              <a:t> about all the topics we covered. I honestly only enjoyed the class because of </a:t>
            </a:r>
            <a:r>
              <a:rPr lang="en-US" sz="1600" b="1">
                <a:solidFill>
                  <a:schemeClr val="dk1"/>
                </a:solidFill>
                <a:latin typeface="Poppins"/>
                <a:ea typeface="Poppins"/>
                <a:cs typeface="Poppins"/>
                <a:sym typeface="Poppins"/>
              </a:rPr>
              <a:t>Dr. Wooten</a:t>
            </a:r>
            <a:r>
              <a:rPr lang="en-US" sz="1600">
                <a:solidFill>
                  <a:schemeClr val="dk1"/>
                </a:solidFill>
                <a:latin typeface="Poppins"/>
                <a:ea typeface="Poppins"/>
                <a:cs typeface="Poppins"/>
                <a:sym typeface="Poppins"/>
              </a:rPr>
              <a:t>. Her expertise and approach made the learning experience better, despite the challenges.</a:t>
            </a:r>
            <a:endParaRPr sz="1600">
              <a:solidFill>
                <a:schemeClr val="dk1"/>
              </a:solidFill>
              <a:latin typeface="Poppins"/>
              <a:ea typeface="Poppins"/>
              <a:cs typeface="Poppins"/>
              <a:sym typeface="Poppins"/>
            </a:endParaRPr>
          </a:p>
        </p:txBody>
      </p:sp>
      <p:sp>
        <p:nvSpPr>
          <p:cNvPr id="277" name="Google Shape;277;g345b1df1040_0_137"/>
          <p:cNvSpPr txBox="1"/>
          <p:nvPr/>
        </p:nvSpPr>
        <p:spPr>
          <a:xfrm>
            <a:off x="232375" y="1724013"/>
            <a:ext cx="5603100" cy="49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Poppins"/>
                <a:ea typeface="Poppins"/>
                <a:cs typeface="Poppins"/>
                <a:sym typeface="Poppins"/>
              </a:rPr>
              <a:t>Final thoughts?</a:t>
            </a:r>
            <a:endParaRPr sz="3200" b="0" i="0" u="none" strike="noStrike" cap="none">
              <a:solidFill>
                <a:schemeClr val="dk1"/>
              </a:solidFill>
              <a:latin typeface="Poppins ExtraBold"/>
              <a:ea typeface="Poppins ExtraBold"/>
              <a:cs typeface="Poppins ExtraBold"/>
              <a:sym typeface="Poppins ExtraBold"/>
            </a:endParaRPr>
          </a:p>
        </p:txBody>
      </p:sp>
      <p:sp>
        <p:nvSpPr>
          <p:cNvPr id="278" name="Google Shape;278;g345b1df1040_0_137"/>
          <p:cNvSpPr/>
          <p:nvPr/>
        </p:nvSpPr>
        <p:spPr>
          <a:xfrm>
            <a:off x="5117700" y="6145640"/>
            <a:ext cx="2075228" cy="1037611"/>
          </a:xfrm>
          <a:custGeom>
            <a:avLst/>
            <a:gdLst/>
            <a:ahLst/>
            <a:cxnLst/>
            <a:rect l="l" t="t" r="r" b="b"/>
            <a:pathLst>
              <a:path w="2075228" h="1037611" extrusionOk="0">
                <a:moveTo>
                  <a:pt x="1037614" y="0"/>
                </a:moveTo>
                <a:cubicBezTo>
                  <a:pt x="1610672" y="0"/>
                  <a:pt x="2075228" y="464554"/>
                  <a:pt x="2075228" y="1037611"/>
                </a:cubicBezTo>
                <a:lnTo>
                  <a:pt x="0" y="1037611"/>
                </a:lnTo>
                <a:cubicBezTo>
                  <a:pt x="0" y="464554"/>
                  <a:pt x="464556" y="0"/>
                  <a:pt x="1037614" y="0"/>
                </a:cubicBezTo>
                <a:close/>
              </a:path>
            </a:pathLst>
          </a:cu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79" name="Google Shape;279;g345b1df1040_0_137"/>
          <p:cNvSpPr/>
          <p:nvPr/>
        </p:nvSpPr>
        <p:spPr>
          <a:xfrm flipH="1">
            <a:off x="-723045" y="-401611"/>
            <a:ext cx="1598659" cy="1569685"/>
          </a:xfrm>
          <a:custGeom>
            <a:avLst/>
            <a:gdLst/>
            <a:ahLst/>
            <a:cxnLst/>
            <a:rect l="l" t="t" r="r" b="b"/>
            <a:pathLst>
              <a:path w="1598659" h="1569685" extrusionOk="0">
                <a:moveTo>
                  <a:pt x="0" y="0"/>
                </a:moveTo>
                <a:lnTo>
                  <a:pt x="458744" y="0"/>
                </a:lnTo>
                <a:lnTo>
                  <a:pt x="478889" y="199838"/>
                </a:lnTo>
                <a:cubicBezTo>
                  <a:pt x="585469" y="720679"/>
                  <a:pt x="1046310" y="1112476"/>
                  <a:pt x="1598659" y="1112476"/>
                </a:cubicBezTo>
                <a:lnTo>
                  <a:pt x="1598659" y="1569685"/>
                </a:lnTo>
                <a:cubicBezTo>
                  <a:pt x="770128" y="1569685"/>
                  <a:pt x="88667" y="940007"/>
                  <a:pt x="6721" y="133096"/>
                </a:cubicBezTo>
                <a:close/>
              </a:path>
            </a:pathLst>
          </a:cu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p:nvPr/>
        </p:nvSpPr>
        <p:spPr>
          <a:xfrm>
            <a:off x="662250" y="2987550"/>
            <a:ext cx="6269400" cy="2507400"/>
          </a:xfrm>
          <a:prstGeom prst="rect">
            <a:avLst/>
          </a:prstGeom>
          <a:noFill/>
          <a:ln>
            <a:noFill/>
          </a:ln>
        </p:spPr>
        <p:txBody>
          <a:bodyPr spcFirstLastPara="1" wrap="square" lIns="0" tIns="0" rIns="0" bIns="0" anchor="t" anchorCtr="0">
            <a:spAutoFit/>
          </a:bodyPr>
          <a:lstStyle/>
          <a:p>
            <a:pPr marL="457200" lvl="0" indent="-342900" algn="l" rtl="0">
              <a:lnSpc>
                <a:spcPct val="115000"/>
              </a:lnSpc>
              <a:spcBef>
                <a:spcPts val="0"/>
              </a:spcBef>
              <a:spcAft>
                <a:spcPts val="0"/>
              </a:spcAft>
              <a:buSzPts val="1800"/>
              <a:buChar char="●"/>
            </a:pPr>
            <a:r>
              <a:rPr lang="en-US" sz="1800" b="1"/>
              <a:t>Specialization</a:t>
            </a:r>
            <a:r>
              <a:rPr lang="en-US" sz="1800"/>
              <a:t>:  </a:t>
            </a:r>
            <a:r>
              <a:rPr lang="en-US" sz="1800">
                <a:solidFill>
                  <a:schemeClr val="dk1"/>
                </a:solidFill>
              </a:rPr>
              <a:t>ADST </a:t>
            </a:r>
            <a:r>
              <a:rPr lang="en-US" sz="1800"/>
              <a:t>Community &amp; Social Economic Development</a:t>
            </a:r>
            <a:endParaRPr sz="1800"/>
          </a:p>
          <a:p>
            <a:pPr marL="457200" lvl="0" indent="-342900" algn="l" rtl="0">
              <a:lnSpc>
                <a:spcPct val="115000"/>
              </a:lnSpc>
              <a:spcBef>
                <a:spcPts val="0"/>
              </a:spcBef>
              <a:spcAft>
                <a:spcPts val="0"/>
              </a:spcAft>
              <a:buSzPts val="1800"/>
              <a:buChar char="●"/>
            </a:pPr>
            <a:r>
              <a:rPr lang="en-US" sz="1800" b="1"/>
              <a:t>Age</a:t>
            </a:r>
            <a:r>
              <a:rPr lang="en-US" sz="1800"/>
              <a:t>: 25	</a:t>
            </a:r>
            <a:endParaRPr sz="1800"/>
          </a:p>
          <a:p>
            <a:pPr marL="457200" lvl="0" indent="-342900" algn="l" rtl="0">
              <a:lnSpc>
                <a:spcPct val="115000"/>
              </a:lnSpc>
              <a:spcBef>
                <a:spcPts val="0"/>
              </a:spcBef>
              <a:spcAft>
                <a:spcPts val="0"/>
              </a:spcAft>
              <a:buSzPts val="1800"/>
              <a:buChar char="●"/>
            </a:pPr>
            <a:r>
              <a:rPr lang="en-US" sz="1800" b="1"/>
              <a:t>Gender</a:t>
            </a:r>
            <a:r>
              <a:rPr lang="en-US" sz="1800"/>
              <a:t>: Male</a:t>
            </a:r>
            <a:endParaRPr sz="1800"/>
          </a:p>
          <a:p>
            <a:pPr marL="457200" lvl="0" indent="-342900" algn="l" rtl="0">
              <a:lnSpc>
                <a:spcPct val="115000"/>
              </a:lnSpc>
              <a:spcBef>
                <a:spcPts val="0"/>
              </a:spcBef>
              <a:spcAft>
                <a:spcPts val="0"/>
              </a:spcAft>
              <a:buSzPts val="1800"/>
              <a:buChar char="●"/>
            </a:pPr>
            <a:r>
              <a:rPr lang="en-US" sz="1800" b="1"/>
              <a:t>Social Work Practice Experience</a:t>
            </a:r>
            <a:r>
              <a:rPr lang="en-US" sz="1800"/>
              <a:t>: </a:t>
            </a:r>
            <a:r>
              <a:rPr lang="en-US" sz="1800">
                <a:solidFill>
                  <a:schemeClr val="dk1"/>
                </a:solidFill>
              </a:rPr>
              <a:t>Clinical Private Practice – Gained experience with individual therapy, trauma work, and policy-informed decision-making in a private practice setting.</a:t>
            </a:r>
            <a:endParaRPr sz="1800"/>
          </a:p>
        </p:txBody>
      </p:sp>
      <p:sp>
        <p:nvSpPr>
          <p:cNvPr id="125" name="Google Shape;125;p2"/>
          <p:cNvSpPr txBox="1"/>
          <p:nvPr/>
        </p:nvSpPr>
        <p:spPr>
          <a:xfrm>
            <a:off x="662248" y="2188150"/>
            <a:ext cx="6621000" cy="4002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2600" b="1">
                <a:solidFill>
                  <a:schemeClr val="dk1"/>
                </a:solidFill>
                <a:latin typeface="Poppins"/>
                <a:ea typeface="Poppins"/>
                <a:cs typeface="Poppins"/>
                <a:sym typeface="Poppins"/>
              </a:rPr>
              <a:t>Social Work Practice Experience</a:t>
            </a:r>
            <a:endParaRPr sz="2600" b="1" i="0" u="none" strike="noStrike" cap="none">
              <a:solidFill>
                <a:schemeClr val="accent1"/>
              </a:solidFill>
              <a:latin typeface="Poppins"/>
              <a:ea typeface="Poppins"/>
              <a:cs typeface="Poppins"/>
              <a:sym typeface="Poppins"/>
            </a:endParaRPr>
          </a:p>
        </p:txBody>
      </p:sp>
      <p:sp>
        <p:nvSpPr>
          <p:cNvPr id="126" name="Google Shape;126;p2"/>
          <p:cNvSpPr/>
          <p:nvPr/>
        </p:nvSpPr>
        <p:spPr>
          <a:xfrm>
            <a:off x="8430351" y="1521514"/>
            <a:ext cx="3204000" cy="3204000"/>
          </a:xfrm>
          <a:prstGeom prst="roundRect">
            <a:avLst>
              <a:gd name="adj" fmla="val 11691"/>
            </a:avLst>
          </a:pr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27" name="Google Shape;127;p2"/>
          <p:cNvSpPr/>
          <p:nvPr/>
        </p:nvSpPr>
        <p:spPr>
          <a:xfrm>
            <a:off x="7394817" y="4173827"/>
            <a:ext cx="1369992" cy="1369994"/>
          </a:xfrm>
          <a:custGeom>
            <a:avLst/>
            <a:gdLst/>
            <a:ahLst/>
            <a:cxnLst/>
            <a:rect l="l" t="t" r="r" b="b"/>
            <a:pathLst>
              <a:path w="1369992" h="1369994" extrusionOk="0">
                <a:moveTo>
                  <a:pt x="684996" y="0"/>
                </a:moveTo>
                <a:cubicBezTo>
                  <a:pt x="1063307" y="0"/>
                  <a:pt x="1369992" y="306685"/>
                  <a:pt x="1369992" y="684997"/>
                </a:cubicBezTo>
                <a:cubicBezTo>
                  <a:pt x="1369992" y="1063309"/>
                  <a:pt x="1063307" y="1369994"/>
                  <a:pt x="684996" y="1369994"/>
                </a:cubicBezTo>
                <a:cubicBezTo>
                  <a:pt x="306685" y="1369994"/>
                  <a:pt x="0" y="1063309"/>
                  <a:pt x="0" y="684997"/>
                </a:cubicBezTo>
                <a:cubicBezTo>
                  <a:pt x="0" y="306685"/>
                  <a:pt x="306685" y="0"/>
                  <a:pt x="684996" y="0"/>
                </a:cubicBezTo>
                <a:close/>
                <a:moveTo>
                  <a:pt x="685002" y="317194"/>
                </a:moveTo>
                <a:cubicBezTo>
                  <a:pt x="638568" y="317194"/>
                  <a:pt x="600931" y="354837"/>
                  <a:pt x="600931" y="401265"/>
                </a:cubicBezTo>
                <a:lnTo>
                  <a:pt x="600931" y="600933"/>
                </a:lnTo>
                <a:lnTo>
                  <a:pt x="401264" y="600933"/>
                </a:lnTo>
                <a:cubicBezTo>
                  <a:pt x="354836" y="600933"/>
                  <a:pt x="317199" y="638569"/>
                  <a:pt x="317199" y="684997"/>
                </a:cubicBezTo>
                <a:lnTo>
                  <a:pt x="317193" y="684997"/>
                </a:lnTo>
                <a:cubicBezTo>
                  <a:pt x="317193" y="731425"/>
                  <a:pt x="354836" y="769062"/>
                  <a:pt x="401264" y="769062"/>
                </a:cubicBezTo>
                <a:lnTo>
                  <a:pt x="600931" y="769068"/>
                </a:lnTo>
                <a:lnTo>
                  <a:pt x="600931" y="968730"/>
                </a:lnTo>
                <a:cubicBezTo>
                  <a:pt x="600931" y="991944"/>
                  <a:pt x="610339" y="1012961"/>
                  <a:pt x="625552" y="1028180"/>
                </a:cubicBezTo>
                <a:lnTo>
                  <a:pt x="684996" y="1052800"/>
                </a:lnTo>
                <a:lnTo>
                  <a:pt x="744440" y="1028180"/>
                </a:lnTo>
                <a:cubicBezTo>
                  <a:pt x="759653" y="1012967"/>
                  <a:pt x="769067" y="991950"/>
                  <a:pt x="769067" y="968736"/>
                </a:cubicBezTo>
                <a:lnTo>
                  <a:pt x="769067" y="769068"/>
                </a:lnTo>
                <a:lnTo>
                  <a:pt x="968728" y="769068"/>
                </a:lnTo>
                <a:cubicBezTo>
                  <a:pt x="1015156" y="769068"/>
                  <a:pt x="1052799" y="731425"/>
                  <a:pt x="1052799" y="684997"/>
                </a:cubicBezTo>
                <a:cubicBezTo>
                  <a:pt x="1052799" y="638569"/>
                  <a:pt x="1015156" y="600933"/>
                  <a:pt x="968728" y="600933"/>
                </a:cubicBezTo>
                <a:lnTo>
                  <a:pt x="769067" y="600933"/>
                </a:lnTo>
                <a:lnTo>
                  <a:pt x="769067" y="401265"/>
                </a:lnTo>
                <a:cubicBezTo>
                  <a:pt x="769067" y="354837"/>
                  <a:pt x="731430" y="317194"/>
                  <a:pt x="685002" y="3171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28" name="Google Shape;128;p2"/>
          <p:cNvSpPr/>
          <p:nvPr/>
        </p:nvSpPr>
        <p:spPr>
          <a:xfrm>
            <a:off x="464734" y="-1"/>
            <a:ext cx="3164142" cy="1582071"/>
          </a:xfrm>
          <a:custGeom>
            <a:avLst/>
            <a:gdLst/>
            <a:ahLst/>
            <a:cxnLst/>
            <a:rect l="l" t="t" r="r" b="b"/>
            <a:pathLst>
              <a:path w="1573684" h="786842" extrusionOk="0">
                <a:moveTo>
                  <a:pt x="0" y="0"/>
                </a:moveTo>
                <a:lnTo>
                  <a:pt x="1573684" y="0"/>
                </a:lnTo>
                <a:cubicBezTo>
                  <a:pt x="1573684" y="434561"/>
                  <a:pt x="1221403" y="786842"/>
                  <a:pt x="786842" y="786842"/>
                </a:cubicBezTo>
                <a:cubicBezTo>
                  <a:pt x="352281" y="786842"/>
                  <a:pt x="0" y="434561"/>
                  <a:pt x="0" y="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29" name="Google Shape;129;p2"/>
          <p:cNvSpPr/>
          <p:nvPr/>
        </p:nvSpPr>
        <p:spPr>
          <a:xfrm>
            <a:off x="9813093" y="5140154"/>
            <a:ext cx="1035756" cy="1035756"/>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30" name="Google Shape;130;p2"/>
          <p:cNvSpPr/>
          <p:nvPr/>
        </p:nvSpPr>
        <p:spPr>
          <a:xfrm>
            <a:off x="7134024" y="-84335"/>
            <a:ext cx="1473600" cy="1473600"/>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31" name="Google Shape;131;p2"/>
          <p:cNvSpPr/>
          <p:nvPr/>
        </p:nvSpPr>
        <p:spPr>
          <a:xfrm>
            <a:off x="1735095" y="5687946"/>
            <a:ext cx="2914908" cy="1457454"/>
          </a:xfrm>
          <a:custGeom>
            <a:avLst/>
            <a:gdLst/>
            <a:ahLst/>
            <a:cxnLst/>
            <a:rect l="l" t="t" r="r" b="b"/>
            <a:pathLst>
              <a:path w="2914908" h="1457454" extrusionOk="0">
                <a:moveTo>
                  <a:pt x="1457454" y="0"/>
                </a:moveTo>
                <a:cubicBezTo>
                  <a:pt x="2262384" y="0"/>
                  <a:pt x="2914908" y="652524"/>
                  <a:pt x="2914908" y="1457454"/>
                </a:cubicBezTo>
                <a:lnTo>
                  <a:pt x="2461931" y="1457454"/>
                </a:lnTo>
                <a:cubicBezTo>
                  <a:pt x="2461931" y="902697"/>
                  <a:pt x="2012211" y="452977"/>
                  <a:pt x="1457454" y="452977"/>
                </a:cubicBezTo>
                <a:cubicBezTo>
                  <a:pt x="902697" y="452977"/>
                  <a:pt x="452977" y="902697"/>
                  <a:pt x="452977" y="1457454"/>
                </a:cubicBezTo>
                <a:lnTo>
                  <a:pt x="0" y="1457454"/>
                </a:lnTo>
                <a:cubicBezTo>
                  <a:pt x="0" y="652524"/>
                  <a:pt x="652524" y="0"/>
                  <a:pt x="1457454" y="0"/>
                </a:cubicBezTo>
                <a:close/>
              </a:path>
            </a:pathLst>
          </a:cu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pic>
        <p:nvPicPr>
          <p:cNvPr id="132" name="Google Shape;132;p2" title="Screenshot 2025-03-27 at 2.46.43 PM.png"/>
          <p:cNvPicPr preferRelativeResize="0"/>
          <p:nvPr/>
        </p:nvPicPr>
        <p:blipFill>
          <a:blip r:embed="rId3">
            <a:alphaModFix/>
          </a:blip>
          <a:stretch>
            <a:fillRect/>
          </a:stretch>
        </p:blipFill>
        <p:spPr>
          <a:xfrm>
            <a:off x="8245352" y="1541375"/>
            <a:ext cx="3388994" cy="34466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p:nvPr/>
        </p:nvSpPr>
        <p:spPr>
          <a:xfrm>
            <a:off x="5385225" y="2404475"/>
            <a:ext cx="6363900" cy="22164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Clr>
                <a:schemeClr val="dk1"/>
              </a:buClr>
              <a:buSzPts val="1100"/>
              <a:buFont typeface="Arial"/>
              <a:buNone/>
            </a:pPr>
            <a:r>
              <a:rPr lang="en-US" sz="1600" b="1">
                <a:solidFill>
                  <a:schemeClr val="dk1"/>
                </a:solidFill>
                <a:latin typeface="Poppins"/>
                <a:ea typeface="Poppins"/>
                <a:cs typeface="Poppins"/>
                <a:sym typeface="Poppins"/>
              </a:rPr>
              <a:t>Case 2</a:t>
            </a:r>
            <a:r>
              <a:rPr lang="en-US" sz="1600">
                <a:solidFill>
                  <a:schemeClr val="dk1"/>
                </a:solidFill>
                <a:latin typeface="Poppins"/>
                <a:ea typeface="Poppins"/>
                <a:cs typeface="Poppins"/>
                <a:sym typeface="Poppins"/>
              </a:rPr>
              <a:t> – I loved researching and identifying relevant laws and policies, making connections to the case, and realizing how much the time frame affects which laws apply. It was a great opportunity to dive into policy work and better understand how timing impacts legal frameworks.</a:t>
            </a:r>
            <a:endParaRPr sz="1600" i="0" u="none" strike="noStrike" cap="none">
              <a:solidFill>
                <a:srgbClr val="7F7F7F"/>
              </a:solidFill>
              <a:latin typeface="Poppins"/>
              <a:ea typeface="Poppins"/>
              <a:cs typeface="Poppins"/>
              <a:sym typeface="Poppins"/>
            </a:endParaRPr>
          </a:p>
        </p:txBody>
      </p:sp>
      <p:sp>
        <p:nvSpPr>
          <p:cNvPr id="138" name="Google Shape;138;p8"/>
          <p:cNvSpPr txBox="1"/>
          <p:nvPr/>
        </p:nvSpPr>
        <p:spPr>
          <a:xfrm>
            <a:off x="5385225" y="951500"/>
            <a:ext cx="5916900" cy="985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3200" b="1">
                <a:solidFill>
                  <a:srgbClr val="0D0D0D"/>
                </a:solidFill>
                <a:highlight>
                  <a:srgbClr val="FFFFFF"/>
                </a:highlight>
                <a:latin typeface="Poppins"/>
                <a:ea typeface="Poppins"/>
                <a:cs typeface="Poppins"/>
                <a:sym typeface="Poppins"/>
              </a:rPr>
              <a:t>Which was your favorite case, and why?</a:t>
            </a:r>
            <a:endParaRPr sz="3200" b="1" i="0" u="none" strike="noStrike" cap="none">
              <a:solidFill>
                <a:schemeClr val="accent1"/>
              </a:solidFill>
              <a:highlight>
                <a:srgbClr val="FFFFFF"/>
              </a:highlight>
              <a:latin typeface="Poppins"/>
              <a:ea typeface="Poppins"/>
              <a:cs typeface="Poppins"/>
              <a:sym typeface="Poppins"/>
            </a:endParaRPr>
          </a:p>
        </p:txBody>
      </p:sp>
      <p:pic>
        <p:nvPicPr>
          <p:cNvPr id="139" name="Google Shape;139;p8"/>
          <p:cNvPicPr preferRelativeResize="0">
            <a:picLocks noGrp="1"/>
          </p:cNvPicPr>
          <p:nvPr>
            <p:ph type="pic" idx="2"/>
          </p:nvPr>
        </p:nvPicPr>
        <p:blipFill rotWithShape="1">
          <a:blip r:embed="rId3">
            <a:alphaModFix/>
          </a:blip>
          <a:srcRect l="30004" r="30004"/>
          <a:stretch/>
        </p:blipFill>
        <p:spPr>
          <a:xfrm>
            <a:off x="0" y="0"/>
            <a:ext cx="4114801" cy="6857999"/>
          </a:xfrm>
          <a:prstGeom prst="rect">
            <a:avLst/>
          </a:prstGeom>
          <a:blipFill rotWithShape="1">
            <a:blip r:embed="rId4">
              <a:alphaModFix/>
            </a:blip>
            <a:tile tx="0" ty="0" sx="100000" sy="100000" flip="none" algn="tl"/>
          </a:blipFill>
          <a:ln>
            <a:noFill/>
          </a:ln>
        </p:spPr>
      </p:pic>
      <p:sp>
        <p:nvSpPr>
          <p:cNvPr id="140" name="Google Shape;140;p8"/>
          <p:cNvSpPr/>
          <p:nvPr/>
        </p:nvSpPr>
        <p:spPr>
          <a:xfrm>
            <a:off x="3387981" y="412708"/>
            <a:ext cx="1524000" cy="1524000"/>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41" name="Google Shape;141;p8"/>
          <p:cNvSpPr/>
          <p:nvPr/>
        </p:nvSpPr>
        <p:spPr>
          <a:xfrm>
            <a:off x="9032385" y="1411268"/>
            <a:ext cx="804900" cy="804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42" name="Google Shape;142;p8"/>
          <p:cNvSpPr/>
          <p:nvPr/>
        </p:nvSpPr>
        <p:spPr>
          <a:xfrm>
            <a:off x="11063281" y="5917423"/>
            <a:ext cx="1371620" cy="1286953"/>
          </a:xfrm>
          <a:custGeom>
            <a:avLst/>
            <a:gdLst/>
            <a:ahLst/>
            <a:cxnLst/>
            <a:rect l="l" t="t" r="r" b="b"/>
            <a:pathLst>
              <a:path w="1371620" h="1286953" extrusionOk="0">
                <a:moveTo>
                  <a:pt x="1371620" y="0"/>
                </a:moveTo>
                <a:lnTo>
                  <a:pt x="1371620" y="213987"/>
                </a:lnTo>
                <a:cubicBezTo>
                  <a:pt x="810019" y="213987"/>
                  <a:pt x="341459" y="612347"/>
                  <a:pt x="233094" y="1141912"/>
                </a:cubicBezTo>
                <a:lnTo>
                  <a:pt x="218473" y="1286953"/>
                </a:lnTo>
                <a:lnTo>
                  <a:pt x="0" y="1286953"/>
                </a:lnTo>
                <a:lnTo>
                  <a:pt x="2602" y="1235423"/>
                </a:lnTo>
                <a:cubicBezTo>
                  <a:pt x="73073" y="541504"/>
                  <a:pt x="659109" y="0"/>
                  <a:pt x="1371620" y="0"/>
                </a:cubicBezTo>
                <a:close/>
              </a:path>
            </a:pathLst>
          </a:custGeom>
          <a:gradFill>
            <a:gsLst>
              <a:gs pos="0">
                <a:srgbClr val="674EA7"/>
              </a:gs>
              <a:gs pos="100000">
                <a:srgbClr val="351C75"/>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43" name="Google Shape;143;p8"/>
          <p:cNvSpPr/>
          <p:nvPr/>
        </p:nvSpPr>
        <p:spPr>
          <a:xfrm>
            <a:off x="5932545" y="0"/>
            <a:ext cx="863901" cy="412708"/>
          </a:xfrm>
          <a:custGeom>
            <a:avLst/>
            <a:gdLst/>
            <a:ahLst/>
            <a:cxnLst/>
            <a:rect l="l" t="t" r="r" b="b"/>
            <a:pathLst>
              <a:path w="863901" h="412708" extrusionOk="0">
                <a:moveTo>
                  <a:pt x="0" y="0"/>
                </a:moveTo>
                <a:lnTo>
                  <a:pt x="863901" y="0"/>
                </a:lnTo>
                <a:lnTo>
                  <a:pt x="857239" y="66089"/>
                </a:lnTo>
                <a:cubicBezTo>
                  <a:pt x="816760" y="263904"/>
                  <a:pt x="641733" y="412708"/>
                  <a:pt x="431950" y="412708"/>
                </a:cubicBezTo>
                <a:cubicBezTo>
                  <a:pt x="222168" y="412708"/>
                  <a:pt x="47141" y="263904"/>
                  <a:pt x="6662" y="66089"/>
                </a:cubicBezTo>
                <a:close/>
              </a:path>
            </a:pathLst>
          </a:custGeom>
          <a:gradFill>
            <a:gsLst>
              <a:gs pos="0">
                <a:srgbClr val="FCF3F3"/>
              </a:gs>
              <a:gs pos="100000">
                <a:srgbClr val="C42A39">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3"/>
          <p:cNvPicPr preferRelativeResize="0">
            <a:picLocks noGrp="1"/>
          </p:cNvPicPr>
          <p:nvPr>
            <p:ph type="pic" idx="2"/>
          </p:nvPr>
        </p:nvPicPr>
        <p:blipFill rotWithShape="1">
          <a:blip r:embed="rId3">
            <a:alphaModFix/>
          </a:blip>
          <a:srcRect l="11953" r="11960"/>
          <a:stretch/>
        </p:blipFill>
        <p:spPr>
          <a:xfrm>
            <a:off x="5835475" y="0"/>
            <a:ext cx="6657750" cy="6858001"/>
          </a:xfrm>
          <a:prstGeom prst="rect">
            <a:avLst/>
          </a:prstGeom>
          <a:blipFill rotWithShape="1">
            <a:blip r:embed="rId4">
              <a:alphaModFix/>
            </a:blip>
            <a:tile tx="0" ty="0" sx="100000" sy="100000" flip="none" algn="tl"/>
          </a:blipFill>
          <a:ln>
            <a:noFill/>
          </a:ln>
        </p:spPr>
      </p:pic>
      <p:sp>
        <p:nvSpPr>
          <p:cNvPr id="150" name="Google Shape;150;p13"/>
          <p:cNvSpPr txBox="1"/>
          <p:nvPr/>
        </p:nvSpPr>
        <p:spPr>
          <a:xfrm>
            <a:off x="232300" y="2433075"/>
            <a:ext cx="5412900" cy="2862900"/>
          </a:xfrm>
          <a:prstGeom prst="rect">
            <a:avLst/>
          </a:prstGeom>
          <a:noFill/>
          <a:ln>
            <a:noFill/>
          </a:ln>
        </p:spPr>
        <p:txBody>
          <a:bodyPr spcFirstLastPara="1" wrap="square" lIns="0" tIns="0" rIns="0" bIns="0" anchor="t" anchorCtr="0">
            <a:spAutoFit/>
          </a:bodyPr>
          <a:lstStyle/>
          <a:p>
            <a:pPr marL="0" lvl="0" indent="0" algn="l" rtl="0">
              <a:lnSpc>
                <a:spcPct val="200000"/>
              </a:lnSpc>
              <a:spcBef>
                <a:spcPts val="1200"/>
              </a:spcBef>
              <a:spcAft>
                <a:spcPts val="0"/>
              </a:spcAft>
              <a:buClr>
                <a:schemeClr val="dk1"/>
              </a:buClr>
              <a:buSzPts val="1100"/>
              <a:buFont typeface="Arial"/>
              <a:buNone/>
            </a:pPr>
            <a:r>
              <a:rPr lang="en-US" sz="1600" b="1">
                <a:solidFill>
                  <a:schemeClr val="dk1"/>
                </a:solidFill>
                <a:latin typeface="Poppins"/>
                <a:ea typeface="Poppins"/>
                <a:cs typeface="Poppins"/>
                <a:sym typeface="Poppins"/>
              </a:rPr>
              <a:t>Case 6</a:t>
            </a:r>
            <a:r>
              <a:rPr lang="en-US" sz="1600">
                <a:solidFill>
                  <a:schemeClr val="dk1"/>
                </a:solidFill>
                <a:latin typeface="Poppins"/>
                <a:ea typeface="Poppins"/>
                <a:cs typeface="Poppins"/>
                <a:sym typeface="Poppins"/>
              </a:rPr>
              <a:t> – It was extremely confusing, and I struggled to understand what we were supposed to be synthesizing. It felt more like a cultural analysis rather than a social work case, which didn’t align with my interests.</a:t>
            </a:r>
            <a:endParaRPr sz="1600">
              <a:solidFill>
                <a:schemeClr val="dk1"/>
              </a:solidFill>
              <a:latin typeface="Poppins"/>
              <a:ea typeface="Poppins"/>
              <a:cs typeface="Poppins"/>
              <a:sym typeface="Poppins"/>
            </a:endParaRPr>
          </a:p>
          <a:p>
            <a:pPr marL="0" marR="0" lvl="0" indent="0" algn="l" rtl="0">
              <a:lnSpc>
                <a:spcPct val="200000"/>
              </a:lnSpc>
              <a:spcBef>
                <a:spcPts val="1200"/>
              </a:spcBef>
              <a:spcAft>
                <a:spcPts val="1200"/>
              </a:spcAft>
              <a:buClr>
                <a:srgbClr val="000000"/>
              </a:buClr>
              <a:buSzPts val="1100"/>
              <a:buFont typeface="Arial"/>
              <a:buNone/>
            </a:pPr>
            <a:endParaRPr sz="1600">
              <a:solidFill>
                <a:schemeClr val="dk1"/>
              </a:solidFill>
              <a:latin typeface="Poppins"/>
              <a:ea typeface="Poppins"/>
              <a:cs typeface="Poppins"/>
              <a:sym typeface="Poppins"/>
            </a:endParaRPr>
          </a:p>
        </p:txBody>
      </p:sp>
      <p:sp>
        <p:nvSpPr>
          <p:cNvPr id="151" name="Google Shape;151;p13"/>
          <p:cNvSpPr txBox="1"/>
          <p:nvPr/>
        </p:nvSpPr>
        <p:spPr>
          <a:xfrm>
            <a:off x="232300" y="1229050"/>
            <a:ext cx="5093400" cy="985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Poppins"/>
                <a:ea typeface="Poppins"/>
                <a:cs typeface="Poppins"/>
                <a:sym typeface="Poppins"/>
              </a:rPr>
              <a:t>Which was your least favorite case, and why?</a:t>
            </a:r>
            <a:endParaRPr sz="3200" b="0" i="0" u="none" strike="noStrike" cap="none">
              <a:solidFill>
                <a:schemeClr val="dk1"/>
              </a:solidFill>
              <a:latin typeface="Poppins ExtraBold"/>
              <a:ea typeface="Poppins ExtraBold"/>
              <a:cs typeface="Poppins ExtraBold"/>
              <a:sym typeface="Poppins ExtraBold"/>
            </a:endParaRPr>
          </a:p>
        </p:txBody>
      </p:sp>
      <p:sp>
        <p:nvSpPr>
          <p:cNvPr id="152" name="Google Shape;152;p13"/>
          <p:cNvSpPr/>
          <p:nvPr/>
        </p:nvSpPr>
        <p:spPr>
          <a:xfrm>
            <a:off x="5117700" y="6145640"/>
            <a:ext cx="2075228" cy="1037611"/>
          </a:xfrm>
          <a:custGeom>
            <a:avLst/>
            <a:gdLst/>
            <a:ahLst/>
            <a:cxnLst/>
            <a:rect l="l" t="t" r="r" b="b"/>
            <a:pathLst>
              <a:path w="2075228" h="1037611" extrusionOk="0">
                <a:moveTo>
                  <a:pt x="1037614" y="0"/>
                </a:moveTo>
                <a:cubicBezTo>
                  <a:pt x="1610672" y="0"/>
                  <a:pt x="2075228" y="464554"/>
                  <a:pt x="2075228" y="1037611"/>
                </a:cubicBezTo>
                <a:lnTo>
                  <a:pt x="0" y="1037611"/>
                </a:lnTo>
                <a:cubicBezTo>
                  <a:pt x="0" y="464554"/>
                  <a:pt x="464556" y="0"/>
                  <a:pt x="1037614" y="0"/>
                </a:cubicBezTo>
                <a:close/>
              </a:path>
            </a:pathLst>
          </a:cu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53" name="Google Shape;153;p13"/>
          <p:cNvSpPr/>
          <p:nvPr/>
        </p:nvSpPr>
        <p:spPr>
          <a:xfrm flipH="1">
            <a:off x="-723045" y="-401611"/>
            <a:ext cx="1598659" cy="1569685"/>
          </a:xfrm>
          <a:custGeom>
            <a:avLst/>
            <a:gdLst/>
            <a:ahLst/>
            <a:cxnLst/>
            <a:rect l="l" t="t" r="r" b="b"/>
            <a:pathLst>
              <a:path w="1598659" h="1569685" extrusionOk="0">
                <a:moveTo>
                  <a:pt x="0" y="0"/>
                </a:moveTo>
                <a:lnTo>
                  <a:pt x="458744" y="0"/>
                </a:lnTo>
                <a:lnTo>
                  <a:pt x="478889" y="199838"/>
                </a:lnTo>
                <a:cubicBezTo>
                  <a:pt x="585469" y="720679"/>
                  <a:pt x="1046310" y="1112476"/>
                  <a:pt x="1598659" y="1112476"/>
                </a:cubicBezTo>
                <a:lnTo>
                  <a:pt x="1598659" y="1569685"/>
                </a:lnTo>
                <a:cubicBezTo>
                  <a:pt x="770128" y="1569685"/>
                  <a:pt x="88667" y="940007"/>
                  <a:pt x="6721" y="133096"/>
                </a:cubicBezTo>
                <a:close/>
              </a:path>
            </a:pathLst>
          </a:cu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45b1df1040_0_11"/>
          <p:cNvSpPr txBox="1"/>
          <p:nvPr/>
        </p:nvSpPr>
        <p:spPr>
          <a:xfrm>
            <a:off x="5385225" y="2404475"/>
            <a:ext cx="6363900" cy="22164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Clr>
                <a:schemeClr val="dk1"/>
              </a:buClr>
              <a:buSzPts val="1100"/>
              <a:buFont typeface="Arial"/>
              <a:buNone/>
            </a:pPr>
            <a:r>
              <a:rPr lang="en-US" sz="1600">
                <a:solidFill>
                  <a:schemeClr val="dk1"/>
                </a:solidFill>
                <a:latin typeface="Poppins"/>
                <a:ea typeface="Poppins"/>
                <a:cs typeface="Poppins"/>
                <a:sym typeface="Poppins"/>
              </a:rPr>
              <a:t>Thanks to my time at </a:t>
            </a:r>
            <a:r>
              <a:rPr lang="en-US" sz="1600" b="1">
                <a:solidFill>
                  <a:schemeClr val="dk1"/>
                </a:solidFill>
                <a:latin typeface="Poppins"/>
                <a:ea typeface="Poppins"/>
                <a:cs typeface="Poppins"/>
                <a:sym typeface="Poppins"/>
              </a:rPr>
              <a:t>Benedict College</a:t>
            </a:r>
            <a:r>
              <a:rPr lang="en-US" sz="1600">
                <a:solidFill>
                  <a:schemeClr val="dk1"/>
                </a:solidFill>
                <a:latin typeface="Poppins"/>
                <a:ea typeface="Poppins"/>
                <a:cs typeface="Poppins"/>
                <a:sym typeface="Poppins"/>
              </a:rPr>
              <a:t> and their emphasis on </a:t>
            </a:r>
            <a:r>
              <a:rPr lang="en-US" sz="1600" b="1">
                <a:solidFill>
                  <a:schemeClr val="dk1"/>
                </a:solidFill>
                <a:latin typeface="Poppins"/>
                <a:ea typeface="Poppins"/>
                <a:cs typeface="Poppins"/>
                <a:sym typeface="Poppins"/>
              </a:rPr>
              <a:t>critical thinking</a:t>
            </a:r>
            <a:r>
              <a:rPr lang="en-US" sz="1600">
                <a:solidFill>
                  <a:schemeClr val="dk1"/>
                </a:solidFill>
                <a:latin typeface="Poppins"/>
                <a:ea typeface="Poppins"/>
                <a:cs typeface="Poppins"/>
                <a:sym typeface="Poppins"/>
              </a:rPr>
              <a:t>, I was already highly prepared for this course before even coming to USC. Benedict instilled in me the skills necessary to analyze and process complex information, which helped me thrive in this course.</a:t>
            </a:r>
            <a:endParaRPr sz="1600" i="0" u="none" strike="noStrike" cap="none">
              <a:solidFill>
                <a:srgbClr val="7F7F7F"/>
              </a:solidFill>
              <a:latin typeface="Poppins"/>
              <a:ea typeface="Poppins"/>
              <a:cs typeface="Poppins"/>
              <a:sym typeface="Poppins"/>
            </a:endParaRPr>
          </a:p>
        </p:txBody>
      </p:sp>
      <p:sp>
        <p:nvSpPr>
          <p:cNvPr id="159" name="Google Shape;159;g345b1df1040_0_11"/>
          <p:cNvSpPr txBox="1"/>
          <p:nvPr/>
        </p:nvSpPr>
        <p:spPr>
          <a:xfrm>
            <a:off x="5385225" y="951500"/>
            <a:ext cx="6808500" cy="985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3200" b="1">
                <a:solidFill>
                  <a:srgbClr val="0D0D0D"/>
                </a:solidFill>
                <a:highlight>
                  <a:srgbClr val="FFFFFF"/>
                </a:highlight>
                <a:latin typeface="Poppins"/>
                <a:ea typeface="Poppins"/>
                <a:cs typeface="Poppins"/>
                <a:sym typeface="Poppins"/>
              </a:rPr>
              <a:t>Overall, how well prepared were you for the capstone course?</a:t>
            </a:r>
            <a:endParaRPr sz="3200" b="1" i="0" u="none" strike="noStrike" cap="none">
              <a:solidFill>
                <a:schemeClr val="accent1"/>
              </a:solidFill>
              <a:highlight>
                <a:srgbClr val="FFFFFF"/>
              </a:highlight>
              <a:latin typeface="Poppins"/>
              <a:ea typeface="Poppins"/>
              <a:cs typeface="Poppins"/>
              <a:sym typeface="Poppins"/>
            </a:endParaRPr>
          </a:p>
        </p:txBody>
      </p:sp>
      <p:pic>
        <p:nvPicPr>
          <p:cNvPr id="160" name="Google Shape;160;g345b1df1040_0_11" title="eugenia-pankiv-9mDxdrqxtOE-unsplash.jpg"/>
          <p:cNvPicPr preferRelativeResize="0">
            <a:picLocks noGrp="1"/>
          </p:cNvPicPr>
          <p:nvPr>
            <p:ph type="pic" idx="2"/>
          </p:nvPr>
        </p:nvPicPr>
        <p:blipFill rotWithShape="1">
          <a:blip r:embed="rId3">
            <a:alphaModFix/>
          </a:blip>
          <a:srcRect l="5051" r="5060"/>
          <a:stretch/>
        </p:blipFill>
        <p:spPr>
          <a:xfrm>
            <a:off x="0" y="0"/>
            <a:ext cx="4114800" cy="6857999"/>
          </a:xfrm>
          <a:prstGeom prst="rect">
            <a:avLst/>
          </a:prstGeom>
          <a:blipFill rotWithShape="1">
            <a:blip r:embed="rId4">
              <a:alphaModFix/>
            </a:blip>
            <a:tile tx="0" ty="0" sx="99997" sy="99997" flip="none" algn="tl"/>
          </a:blipFill>
          <a:ln>
            <a:noFill/>
          </a:ln>
        </p:spPr>
      </p:pic>
      <p:sp>
        <p:nvSpPr>
          <p:cNvPr id="161" name="Google Shape;161;g345b1df1040_0_11"/>
          <p:cNvSpPr/>
          <p:nvPr/>
        </p:nvSpPr>
        <p:spPr>
          <a:xfrm>
            <a:off x="3387981" y="412708"/>
            <a:ext cx="1524000" cy="1524000"/>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62" name="Google Shape;162;g345b1df1040_0_11"/>
          <p:cNvSpPr/>
          <p:nvPr/>
        </p:nvSpPr>
        <p:spPr>
          <a:xfrm>
            <a:off x="11166310" y="146593"/>
            <a:ext cx="804900" cy="804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63" name="Google Shape;163;g345b1df1040_0_11"/>
          <p:cNvSpPr/>
          <p:nvPr/>
        </p:nvSpPr>
        <p:spPr>
          <a:xfrm>
            <a:off x="11063281" y="5917423"/>
            <a:ext cx="1371620" cy="1286953"/>
          </a:xfrm>
          <a:custGeom>
            <a:avLst/>
            <a:gdLst/>
            <a:ahLst/>
            <a:cxnLst/>
            <a:rect l="l" t="t" r="r" b="b"/>
            <a:pathLst>
              <a:path w="1371620" h="1286953" extrusionOk="0">
                <a:moveTo>
                  <a:pt x="1371620" y="0"/>
                </a:moveTo>
                <a:lnTo>
                  <a:pt x="1371620" y="213987"/>
                </a:lnTo>
                <a:cubicBezTo>
                  <a:pt x="810019" y="213987"/>
                  <a:pt x="341459" y="612347"/>
                  <a:pt x="233094" y="1141912"/>
                </a:cubicBezTo>
                <a:lnTo>
                  <a:pt x="218473" y="1286953"/>
                </a:lnTo>
                <a:lnTo>
                  <a:pt x="0" y="1286953"/>
                </a:lnTo>
                <a:lnTo>
                  <a:pt x="2602" y="1235423"/>
                </a:lnTo>
                <a:cubicBezTo>
                  <a:pt x="73073" y="541504"/>
                  <a:pt x="659109" y="0"/>
                  <a:pt x="1371620" y="0"/>
                </a:cubicBezTo>
                <a:close/>
              </a:path>
            </a:pathLst>
          </a:custGeom>
          <a:gradFill>
            <a:gsLst>
              <a:gs pos="0">
                <a:srgbClr val="674EA7"/>
              </a:gs>
              <a:gs pos="100000">
                <a:srgbClr val="351C75"/>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64" name="Google Shape;164;g345b1df1040_0_11"/>
          <p:cNvSpPr/>
          <p:nvPr/>
        </p:nvSpPr>
        <p:spPr>
          <a:xfrm>
            <a:off x="5932545" y="0"/>
            <a:ext cx="863901" cy="412708"/>
          </a:xfrm>
          <a:custGeom>
            <a:avLst/>
            <a:gdLst/>
            <a:ahLst/>
            <a:cxnLst/>
            <a:rect l="l" t="t" r="r" b="b"/>
            <a:pathLst>
              <a:path w="863901" h="412708" extrusionOk="0">
                <a:moveTo>
                  <a:pt x="0" y="0"/>
                </a:moveTo>
                <a:lnTo>
                  <a:pt x="863901" y="0"/>
                </a:lnTo>
                <a:lnTo>
                  <a:pt x="857239" y="66089"/>
                </a:lnTo>
                <a:cubicBezTo>
                  <a:pt x="816760" y="263904"/>
                  <a:pt x="641733" y="412708"/>
                  <a:pt x="431950" y="412708"/>
                </a:cubicBezTo>
                <a:cubicBezTo>
                  <a:pt x="222168" y="412708"/>
                  <a:pt x="47141" y="263904"/>
                  <a:pt x="6662" y="66089"/>
                </a:cubicBezTo>
                <a:close/>
              </a:path>
            </a:pathLst>
          </a:custGeom>
          <a:gradFill>
            <a:gsLst>
              <a:gs pos="0">
                <a:srgbClr val="FCF3F3"/>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345b1df1040_0_21" title="europeana-8C6DNYQ6Xfk-unsplash.jpg"/>
          <p:cNvPicPr preferRelativeResize="0">
            <a:picLocks noGrp="1"/>
          </p:cNvPicPr>
          <p:nvPr>
            <p:ph type="pic" idx="2"/>
          </p:nvPr>
        </p:nvPicPr>
        <p:blipFill rotWithShape="1">
          <a:blip r:embed="rId3">
            <a:alphaModFix/>
          </a:blip>
          <a:srcRect l="10754" r="10746"/>
          <a:stretch/>
        </p:blipFill>
        <p:spPr>
          <a:xfrm>
            <a:off x="5835475" y="0"/>
            <a:ext cx="6657751" cy="6858001"/>
          </a:xfrm>
          <a:prstGeom prst="rect">
            <a:avLst/>
          </a:prstGeom>
          <a:blipFill rotWithShape="1">
            <a:blip r:embed="rId4">
              <a:alphaModFix/>
            </a:blip>
            <a:tile tx="0" ty="0" sx="99997" sy="99997" flip="none" algn="tl"/>
          </a:blipFill>
          <a:ln>
            <a:noFill/>
          </a:ln>
        </p:spPr>
      </p:pic>
      <p:sp>
        <p:nvSpPr>
          <p:cNvPr id="171" name="Google Shape;171;g345b1df1040_0_21"/>
          <p:cNvSpPr txBox="1"/>
          <p:nvPr/>
        </p:nvSpPr>
        <p:spPr>
          <a:xfrm>
            <a:off x="232300" y="3124750"/>
            <a:ext cx="5412900" cy="32016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1200"/>
              </a:spcBef>
              <a:spcAft>
                <a:spcPts val="1200"/>
              </a:spcAft>
              <a:buClr>
                <a:srgbClr val="000000"/>
              </a:buClr>
              <a:buSzPts val="1100"/>
              <a:buFont typeface="Arial"/>
              <a:buNone/>
            </a:pPr>
            <a:r>
              <a:rPr lang="en-US" sz="1600">
                <a:solidFill>
                  <a:schemeClr val="dk1"/>
                </a:solidFill>
                <a:latin typeface="Poppins"/>
                <a:ea typeface="Poppins"/>
                <a:cs typeface="Poppins"/>
                <a:sym typeface="Poppins"/>
              </a:rPr>
              <a:t>The curriculum did a great job overall, but I feel like </a:t>
            </a:r>
            <a:r>
              <a:rPr lang="en-US" sz="1600" b="1">
                <a:solidFill>
                  <a:schemeClr val="dk1"/>
                </a:solidFill>
                <a:latin typeface="Poppins"/>
                <a:ea typeface="Poppins"/>
                <a:cs typeface="Poppins"/>
                <a:sym typeface="Poppins"/>
              </a:rPr>
              <a:t>more emphasis on critical thinking</a:t>
            </a:r>
            <a:r>
              <a:rPr lang="en-US" sz="1600">
                <a:solidFill>
                  <a:schemeClr val="dk1"/>
                </a:solidFill>
                <a:latin typeface="Poppins"/>
                <a:ea typeface="Poppins"/>
                <a:cs typeface="Poppins"/>
                <a:sym typeface="Poppins"/>
              </a:rPr>
              <a:t> and </a:t>
            </a:r>
            <a:r>
              <a:rPr lang="en-US" sz="1600" b="1">
                <a:solidFill>
                  <a:schemeClr val="dk1"/>
                </a:solidFill>
                <a:latin typeface="Poppins"/>
                <a:ea typeface="Poppins"/>
                <a:cs typeface="Poppins"/>
                <a:sym typeface="Poppins"/>
              </a:rPr>
              <a:t>practicing critical thinking skills in class</a:t>
            </a:r>
            <a:r>
              <a:rPr lang="en-US" sz="1600">
                <a:solidFill>
                  <a:schemeClr val="dk1"/>
                </a:solidFill>
                <a:latin typeface="Poppins"/>
                <a:ea typeface="Poppins"/>
                <a:cs typeface="Poppins"/>
                <a:sym typeface="Poppins"/>
              </a:rPr>
              <a:t> would have better prepared students. If professors had incorporated real-time critical thinking exercises during class discussions, it would have improved our ability to handle the nuanced aspects of case analysis.</a:t>
            </a:r>
            <a:endParaRPr sz="1600">
              <a:solidFill>
                <a:schemeClr val="dk1"/>
              </a:solidFill>
              <a:latin typeface="Poppins"/>
              <a:ea typeface="Poppins"/>
              <a:cs typeface="Poppins"/>
              <a:sym typeface="Poppins"/>
            </a:endParaRPr>
          </a:p>
        </p:txBody>
      </p:sp>
      <p:sp>
        <p:nvSpPr>
          <p:cNvPr id="172" name="Google Shape;172;g345b1df1040_0_21"/>
          <p:cNvSpPr txBox="1"/>
          <p:nvPr/>
        </p:nvSpPr>
        <p:spPr>
          <a:xfrm>
            <a:off x="232300" y="1229050"/>
            <a:ext cx="560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Poppins"/>
                <a:ea typeface="Poppins"/>
                <a:cs typeface="Poppins"/>
                <a:sym typeface="Poppins"/>
              </a:rPr>
              <a:t>What could have better prepared you for the capstone course?</a:t>
            </a:r>
            <a:endParaRPr sz="3200" b="0" i="0" u="none" strike="noStrike" cap="none">
              <a:solidFill>
                <a:schemeClr val="dk1"/>
              </a:solidFill>
              <a:latin typeface="Poppins ExtraBold"/>
              <a:ea typeface="Poppins ExtraBold"/>
              <a:cs typeface="Poppins ExtraBold"/>
              <a:sym typeface="Poppins ExtraBold"/>
            </a:endParaRPr>
          </a:p>
        </p:txBody>
      </p:sp>
      <p:sp>
        <p:nvSpPr>
          <p:cNvPr id="173" name="Google Shape;173;g345b1df1040_0_21"/>
          <p:cNvSpPr/>
          <p:nvPr/>
        </p:nvSpPr>
        <p:spPr>
          <a:xfrm>
            <a:off x="5117700" y="6145640"/>
            <a:ext cx="2075228" cy="1037611"/>
          </a:xfrm>
          <a:custGeom>
            <a:avLst/>
            <a:gdLst/>
            <a:ahLst/>
            <a:cxnLst/>
            <a:rect l="l" t="t" r="r" b="b"/>
            <a:pathLst>
              <a:path w="2075228" h="1037611" extrusionOk="0">
                <a:moveTo>
                  <a:pt x="1037614" y="0"/>
                </a:moveTo>
                <a:cubicBezTo>
                  <a:pt x="1610672" y="0"/>
                  <a:pt x="2075228" y="464554"/>
                  <a:pt x="2075228" y="1037611"/>
                </a:cubicBezTo>
                <a:lnTo>
                  <a:pt x="0" y="1037611"/>
                </a:lnTo>
                <a:cubicBezTo>
                  <a:pt x="0" y="464554"/>
                  <a:pt x="464556" y="0"/>
                  <a:pt x="1037614" y="0"/>
                </a:cubicBezTo>
                <a:close/>
              </a:path>
            </a:pathLst>
          </a:cu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74" name="Google Shape;174;g345b1df1040_0_21"/>
          <p:cNvSpPr/>
          <p:nvPr/>
        </p:nvSpPr>
        <p:spPr>
          <a:xfrm flipH="1">
            <a:off x="-723045" y="-401611"/>
            <a:ext cx="1598659" cy="1569685"/>
          </a:xfrm>
          <a:custGeom>
            <a:avLst/>
            <a:gdLst/>
            <a:ahLst/>
            <a:cxnLst/>
            <a:rect l="l" t="t" r="r" b="b"/>
            <a:pathLst>
              <a:path w="1598659" h="1569685" extrusionOk="0">
                <a:moveTo>
                  <a:pt x="0" y="0"/>
                </a:moveTo>
                <a:lnTo>
                  <a:pt x="458744" y="0"/>
                </a:lnTo>
                <a:lnTo>
                  <a:pt x="478889" y="199838"/>
                </a:lnTo>
                <a:cubicBezTo>
                  <a:pt x="585469" y="720679"/>
                  <a:pt x="1046310" y="1112476"/>
                  <a:pt x="1598659" y="1112476"/>
                </a:cubicBezTo>
                <a:lnTo>
                  <a:pt x="1598659" y="1569685"/>
                </a:lnTo>
                <a:cubicBezTo>
                  <a:pt x="770128" y="1569685"/>
                  <a:pt x="88667" y="940007"/>
                  <a:pt x="6721" y="133096"/>
                </a:cubicBezTo>
                <a:close/>
              </a:path>
            </a:pathLst>
          </a:cu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45b1df1040_0_35"/>
          <p:cNvSpPr txBox="1"/>
          <p:nvPr/>
        </p:nvSpPr>
        <p:spPr>
          <a:xfrm>
            <a:off x="5385225" y="2787100"/>
            <a:ext cx="6363900" cy="17238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Clr>
                <a:schemeClr val="dk1"/>
              </a:buClr>
              <a:buSzPts val="1100"/>
              <a:buFont typeface="Arial"/>
              <a:buNone/>
            </a:pPr>
            <a:r>
              <a:rPr lang="en-US" sz="1600">
                <a:solidFill>
                  <a:schemeClr val="dk1"/>
                </a:solidFill>
                <a:latin typeface="Poppins"/>
                <a:ea typeface="Poppins"/>
                <a:cs typeface="Poppins"/>
                <a:sym typeface="Poppins"/>
              </a:rPr>
              <a:t>To be quite honest, I was </a:t>
            </a:r>
            <a:r>
              <a:rPr lang="en-US" sz="1600" b="1">
                <a:solidFill>
                  <a:schemeClr val="dk1"/>
                </a:solidFill>
                <a:latin typeface="Poppins"/>
                <a:ea typeface="Poppins"/>
                <a:cs typeface="Poppins"/>
                <a:sym typeface="Poppins"/>
              </a:rPr>
              <a:t>extremely confused</a:t>
            </a:r>
            <a:r>
              <a:rPr lang="en-US" sz="1600">
                <a:solidFill>
                  <a:schemeClr val="dk1"/>
                </a:solidFill>
                <a:latin typeface="Poppins"/>
                <a:ea typeface="Poppins"/>
                <a:cs typeface="Poppins"/>
                <a:sym typeface="Poppins"/>
              </a:rPr>
              <a:t> and didn’t know what to expect from this course, even after starting. All I knew was that we’d be analyzing cases, but I didn’t get much context because I didn’t ask nor research enough beforehand.</a:t>
            </a:r>
            <a:endParaRPr sz="1600" i="0" u="none" strike="noStrike" cap="none">
              <a:solidFill>
                <a:srgbClr val="7F7F7F"/>
              </a:solidFill>
              <a:latin typeface="Poppins"/>
              <a:ea typeface="Poppins"/>
              <a:cs typeface="Poppins"/>
              <a:sym typeface="Poppins"/>
            </a:endParaRPr>
          </a:p>
        </p:txBody>
      </p:sp>
      <p:sp>
        <p:nvSpPr>
          <p:cNvPr id="180" name="Google Shape;180;g345b1df1040_0_35"/>
          <p:cNvSpPr txBox="1"/>
          <p:nvPr/>
        </p:nvSpPr>
        <p:spPr>
          <a:xfrm>
            <a:off x="5385225" y="951500"/>
            <a:ext cx="68085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3200" b="1">
                <a:solidFill>
                  <a:srgbClr val="0D0D0D"/>
                </a:solidFill>
                <a:highlight>
                  <a:srgbClr val="FFFFFF"/>
                </a:highlight>
                <a:latin typeface="Poppins"/>
                <a:ea typeface="Poppins"/>
                <a:cs typeface="Poppins"/>
                <a:sym typeface="Poppins"/>
              </a:rPr>
              <a:t>what didn’t you know about the capstone course that you needed to know?</a:t>
            </a:r>
            <a:endParaRPr sz="3200" b="1" i="0" u="none" strike="noStrike" cap="none">
              <a:solidFill>
                <a:schemeClr val="accent1"/>
              </a:solidFill>
              <a:highlight>
                <a:srgbClr val="FFFFFF"/>
              </a:highlight>
              <a:latin typeface="Poppins"/>
              <a:ea typeface="Poppins"/>
              <a:cs typeface="Poppins"/>
              <a:sym typeface="Poppins"/>
            </a:endParaRPr>
          </a:p>
        </p:txBody>
      </p:sp>
      <p:pic>
        <p:nvPicPr>
          <p:cNvPr id="181" name="Google Shape;181;g345b1df1040_0_35" title="vasily-koloda-8CqDvPuo_kI-unsplash.jpg"/>
          <p:cNvPicPr preferRelativeResize="0">
            <a:picLocks noGrp="1"/>
          </p:cNvPicPr>
          <p:nvPr>
            <p:ph type="pic" idx="2"/>
          </p:nvPr>
        </p:nvPicPr>
        <p:blipFill rotWithShape="1">
          <a:blip r:embed="rId3">
            <a:alphaModFix/>
          </a:blip>
          <a:srcRect l="29990" r="29990"/>
          <a:stretch/>
        </p:blipFill>
        <p:spPr>
          <a:xfrm>
            <a:off x="0" y="0"/>
            <a:ext cx="4114801" cy="6858000"/>
          </a:xfrm>
          <a:prstGeom prst="rect">
            <a:avLst/>
          </a:prstGeom>
          <a:blipFill rotWithShape="1">
            <a:blip r:embed="rId4">
              <a:alphaModFix/>
            </a:blip>
            <a:tile tx="0" ty="0" sx="99997" sy="99997" flip="none" algn="tl"/>
          </a:blipFill>
          <a:ln>
            <a:noFill/>
          </a:ln>
        </p:spPr>
      </p:pic>
      <p:sp>
        <p:nvSpPr>
          <p:cNvPr id="182" name="Google Shape;182;g345b1df1040_0_35"/>
          <p:cNvSpPr/>
          <p:nvPr/>
        </p:nvSpPr>
        <p:spPr>
          <a:xfrm>
            <a:off x="3387981" y="412708"/>
            <a:ext cx="1524000" cy="1524000"/>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83" name="Google Shape;183;g345b1df1040_0_35"/>
          <p:cNvSpPr/>
          <p:nvPr/>
        </p:nvSpPr>
        <p:spPr>
          <a:xfrm>
            <a:off x="11166310" y="146593"/>
            <a:ext cx="804900" cy="804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84" name="Google Shape;184;g345b1df1040_0_35"/>
          <p:cNvSpPr/>
          <p:nvPr/>
        </p:nvSpPr>
        <p:spPr>
          <a:xfrm>
            <a:off x="11063281" y="5917423"/>
            <a:ext cx="1371620" cy="1286953"/>
          </a:xfrm>
          <a:custGeom>
            <a:avLst/>
            <a:gdLst/>
            <a:ahLst/>
            <a:cxnLst/>
            <a:rect l="l" t="t" r="r" b="b"/>
            <a:pathLst>
              <a:path w="1371620" h="1286953" extrusionOk="0">
                <a:moveTo>
                  <a:pt x="1371620" y="0"/>
                </a:moveTo>
                <a:lnTo>
                  <a:pt x="1371620" y="213987"/>
                </a:lnTo>
                <a:cubicBezTo>
                  <a:pt x="810019" y="213987"/>
                  <a:pt x="341459" y="612347"/>
                  <a:pt x="233094" y="1141912"/>
                </a:cubicBezTo>
                <a:lnTo>
                  <a:pt x="218473" y="1286953"/>
                </a:lnTo>
                <a:lnTo>
                  <a:pt x="0" y="1286953"/>
                </a:lnTo>
                <a:lnTo>
                  <a:pt x="2602" y="1235423"/>
                </a:lnTo>
                <a:cubicBezTo>
                  <a:pt x="73073" y="541504"/>
                  <a:pt x="659109" y="0"/>
                  <a:pt x="1371620" y="0"/>
                </a:cubicBezTo>
                <a:close/>
              </a:path>
            </a:pathLst>
          </a:custGeom>
          <a:gradFill>
            <a:gsLst>
              <a:gs pos="0">
                <a:srgbClr val="674EA7"/>
              </a:gs>
              <a:gs pos="100000">
                <a:srgbClr val="351C75"/>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85" name="Google Shape;185;g345b1df1040_0_35"/>
          <p:cNvSpPr/>
          <p:nvPr/>
        </p:nvSpPr>
        <p:spPr>
          <a:xfrm>
            <a:off x="5932545" y="0"/>
            <a:ext cx="863901" cy="412708"/>
          </a:xfrm>
          <a:custGeom>
            <a:avLst/>
            <a:gdLst/>
            <a:ahLst/>
            <a:cxnLst/>
            <a:rect l="l" t="t" r="r" b="b"/>
            <a:pathLst>
              <a:path w="863901" h="412708" extrusionOk="0">
                <a:moveTo>
                  <a:pt x="0" y="0"/>
                </a:moveTo>
                <a:lnTo>
                  <a:pt x="863901" y="0"/>
                </a:lnTo>
                <a:lnTo>
                  <a:pt x="857239" y="66089"/>
                </a:lnTo>
                <a:cubicBezTo>
                  <a:pt x="816760" y="263904"/>
                  <a:pt x="641733" y="412708"/>
                  <a:pt x="431950" y="412708"/>
                </a:cubicBezTo>
                <a:cubicBezTo>
                  <a:pt x="222168" y="412708"/>
                  <a:pt x="47141" y="263904"/>
                  <a:pt x="6662" y="66089"/>
                </a:cubicBezTo>
                <a:close/>
              </a:path>
            </a:pathLst>
          </a:custGeom>
          <a:gradFill>
            <a:gsLst>
              <a:gs pos="0">
                <a:srgbClr val="FCF3F3"/>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345b1df1040_0_45" title="redd-francisco-9o8YdYGTT64-unsplash.jpg"/>
          <p:cNvPicPr preferRelativeResize="0">
            <a:picLocks noGrp="1"/>
          </p:cNvPicPr>
          <p:nvPr>
            <p:ph type="pic" idx="2"/>
          </p:nvPr>
        </p:nvPicPr>
        <p:blipFill rotWithShape="1">
          <a:blip r:embed="rId3">
            <a:alphaModFix/>
          </a:blip>
          <a:srcRect l="17624" r="17624"/>
          <a:stretch/>
        </p:blipFill>
        <p:spPr>
          <a:xfrm>
            <a:off x="5835475" y="0"/>
            <a:ext cx="6657751" cy="6858000"/>
          </a:xfrm>
          <a:prstGeom prst="rect">
            <a:avLst/>
          </a:prstGeom>
          <a:blipFill rotWithShape="1">
            <a:blip r:embed="rId4">
              <a:alphaModFix/>
            </a:blip>
            <a:tile tx="0" ty="0" sx="99997" sy="99997" flip="none" algn="tl"/>
          </a:blipFill>
          <a:ln>
            <a:noFill/>
          </a:ln>
        </p:spPr>
      </p:pic>
      <p:sp>
        <p:nvSpPr>
          <p:cNvPr id="192" name="Google Shape;192;g345b1df1040_0_45"/>
          <p:cNvSpPr txBox="1"/>
          <p:nvPr/>
        </p:nvSpPr>
        <p:spPr>
          <a:xfrm>
            <a:off x="232300" y="3316050"/>
            <a:ext cx="5412900" cy="22164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1200"/>
              </a:spcBef>
              <a:spcAft>
                <a:spcPts val="1200"/>
              </a:spcAft>
              <a:buClr>
                <a:srgbClr val="000000"/>
              </a:buClr>
              <a:buSzPts val="1100"/>
              <a:buFont typeface="Arial"/>
              <a:buNone/>
            </a:pPr>
            <a:r>
              <a:rPr lang="en-US" sz="1600">
                <a:solidFill>
                  <a:schemeClr val="dk1"/>
                </a:solidFill>
                <a:latin typeface="Poppins"/>
                <a:ea typeface="Poppins"/>
                <a:cs typeface="Poppins"/>
                <a:sym typeface="Poppins"/>
              </a:rPr>
              <a:t>My biggest takeaway was that </a:t>
            </a:r>
            <a:r>
              <a:rPr lang="en-US" sz="1600" b="1">
                <a:solidFill>
                  <a:schemeClr val="dk1"/>
                </a:solidFill>
                <a:latin typeface="Poppins"/>
                <a:ea typeface="Poppins"/>
                <a:cs typeface="Poppins"/>
                <a:sym typeface="Poppins"/>
              </a:rPr>
              <a:t>time should always be considered when addressing any issue</a:t>
            </a:r>
            <a:r>
              <a:rPr lang="en-US" sz="1600">
                <a:solidFill>
                  <a:schemeClr val="dk1"/>
                </a:solidFill>
                <a:latin typeface="Poppins"/>
                <a:ea typeface="Poppins"/>
                <a:cs typeface="Poppins"/>
                <a:sym typeface="Poppins"/>
              </a:rPr>
              <a:t>. Time speaks to cultural context and the laws applicable during that period, which significantly impacts decision-making.</a:t>
            </a:r>
            <a:endParaRPr sz="1600">
              <a:solidFill>
                <a:schemeClr val="dk1"/>
              </a:solidFill>
              <a:latin typeface="Poppins"/>
              <a:ea typeface="Poppins"/>
              <a:cs typeface="Poppins"/>
              <a:sym typeface="Poppins"/>
            </a:endParaRPr>
          </a:p>
        </p:txBody>
      </p:sp>
      <p:sp>
        <p:nvSpPr>
          <p:cNvPr id="193" name="Google Shape;193;g345b1df1040_0_45"/>
          <p:cNvSpPr txBox="1"/>
          <p:nvPr/>
        </p:nvSpPr>
        <p:spPr>
          <a:xfrm>
            <a:off x="232300" y="1023025"/>
            <a:ext cx="5603100" cy="1970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Poppins"/>
                <a:ea typeface="Poppins"/>
                <a:cs typeface="Poppins"/>
                <a:sym typeface="Poppins"/>
              </a:rPr>
              <a:t>How well did the case analysis assignment reflect development in your thinking processes?</a:t>
            </a:r>
            <a:endParaRPr sz="3200" b="0" i="0" u="none" strike="noStrike" cap="none">
              <a:solidFill>
                <a:schemeClr val="dk1"/>
              </a:solidFill>
              <a:latin typeface="Poppins ExtraBold"/>
              <a:ea typeface="Poppins ExtraBold"/>
              <a:cs typeface="Poppins ExtraBold"/>
              <a:sym typeface="Poppins ExtraBold"/>
            </a:endParaRPr>
          </a:p>
        </p:txBody>
      </p:sp>
      <p:sp>
        <p:nvSpPr>
          <p:cNvPr id="194" name="Google Shape;194;g345b1df1040_0_45"/>
          <p:cNvSpPr/>
          <p:nvPr/>
        </p:nvSpPr>
        <p:spPr>
          <a:xfrm>
            <a:off x="5117700" y="6145640"/>
            <a:ext cx="2075228" cy="1037611"/>
          </a:xfrm>
          <a:custGeom>
            <a:avLst/>
            <a:gdLst/>
            <a:ahLst/>
            <a:cxnLst/>
            <a:rect l="l" t="t" r="r" b="b"/>
            <a:pathLst>
              <a:path w="2075228" h="1037611" extrusionOk="0">
                <a:moveTo>
                  <a:pt x="1037614" y="0"/>
                </a:moveTo>
                <a:cubicBezTo>
                  <a:pt x="1610672" y="0"/>
                  <a:pt x="2075228" y="464554"/>
                  <a:pt x="2075228" y="1037611"/>
                </a:cubicBezTo>
                <a:lnTo>
                  <a:pt x="0" y="1037611"/>
                </a:lnTo>
                <a:cubicBezTo>
                  <a:pt x="0" y="464554"/>
                  <a:pt x="464556" y="0"/>
                  <a:pt x="1037614" y="0"/>
                </a:cubicBezTo>
                <a:close/>
              </a:path>
            </a:pathLst>
          </a:custGeom>
          <a:solidFill>
            <a:schemeClr val="lt1"/>
          </a:solidFill>
          <a:ln>
            <a:noFill/>
          </a:ln>
          <a:effectLst>
            <a:outerShdw blurRad="3175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95" name="Google Shape;195;g345b1df1040_0_45"/>
          <p:cNvSpPr/>
          <p:nvPr/>
        </p:nvSpPr>
        <p:spPr>
          <a:xfrm flipH="1">
            <a:off x="-723045" y="-401611"/>
            <a:ext cx="1598659" cy="1569685"/>
          </a:xfrm>
          <a:custGeom>
            <a:avLst/>
            <a:gdLst/>
            <a:ahLst/>
            <a:cxnLst/>
            <a:rect l="l" t="t" r="r" b="b"/>
            <a:pathLst>
              <a:path w="1598659" h="1569685" extrusionOk="0">
                <a:moveTo>
                  <a:pt x="0" y="0"/>
                </a:moveTo>
                <a:lnTo>
                  <a:pt x="458744" y="0"/>
                </a:lnTo>
                <a:lnTo>
                  <a:pt x="478889" y="199838"/>
                </a:lnTo>
                <a:cubicBezTo>
                  <a:pt x="585469" y="720679"/>
                  <a:pt x="1046310" y="1112476"/>
                  <a:pt x="1598659" y="1112476"/>
                </a:cubicBezTo>
                <a:lnTo>
                  <a:pt x="1598659" y="1569685"/>
                </a:lnTo>
                <a:cubicBezTo>
                  <a:pt x="770128" y="1569685"/>
                  <a:pt x="88667" y="940007"/>
                  <a:pt x="6721" y="133096"/>
                </a:cubicBezTo>
                <a:close/>
              </a:path>
            </a:pathLst>
          </a:cu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45b1df1040_0_58"/>
          <p:cNvSpPr txBox="1"/>
          <p:nvPr/>
        </p:nvSpPr>
        <p:spPr>
          <a:xfrm>
            <a:off x="5385225" y="2787100"/>
            <a:ext cx="6363900" cy="22164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Clr>
                <a:schemeClr val="dk1"/>
              </a:buClr>
              <a:buSzPts val="1100"/>
              <a:buFont typeface="Arial"/>
              <a:buNone/>
            </a:pPr>
            <a:r>
              <a:rPr lang="en-US" sz="1600">
                <a:solidFill>
                  <a:schemeClr val="dk1"/>
                </a:solidFill>
                <a:latin typeface="Poppins"/>
                <a:ea typeface="Poppins"/>
                <a:cs typeface="Poppins"/>
                <a:sym typeface="Poppins"/>
              </a:rPr>
              <a:t>The peer feedback process was </a:t>
            </a:r>
            <a:r>
              <a:rPr lang="en-US" sz="1600" b="1">
                <a:solidFill>
                  <a:schemeClr val="dk1"/>
                </a:solidFill>
                <a:latin typeface="Poppins"/>
                <a:ea typeface="Poppins"/>
                <a:cs typeface="Poppins"/>
                <a:sym typeface="Poppins"/>
              </a:rPr>
              <a:t>cool but inconsistent</a:t>
            </a:r>
            <a:r>
              <a:rPr lang="en-US" sz="1600">
                <a:solidFill>
                  <a:schemeClr val="dk1"/>
                </a:solidFill>
                <a:latin typeface="Poppins"/>
                <a:ea typeface="Poppins"/>
                <a:cs typeface="Poppins"/>
                <a:sym typeface="Poppins"/>
              </a:rPr>
              <a:t>. It was obvious when someone hadn’t read or fully understood the case because their feedback lacked depth. When the peer provided relevant feedback, it was helpful—but when they misunderstood the case context, their feedback wasn’t useful.</a:t>
            </a:r>
            <a:endParaRPr sz="1600" i="0" u="none" strike="noStrike" cap="none">
              <a:solidFill>
                <a:srgbClr val="7F7F7F"/>
              </a:solidFill>
              <a:latin typeface="Poppins"/>
              <a:ea typeface="Poppins"/>
              <a:cs typeface="Poppins"/>
              <a:sym typeface="Poppins"/>
            </a:endParaRPr>
          </a:p>
        </p:txBody>
      </p:sp>
      <p:sp>
        <p:nvSpPr>
          <p:cNvPr id="201" name="Google Shape;201;g345b1df1040_0_58"/>
          <p:cNvSpPr txBox="1"/>
          <p:nvPr/>
        </p:nvSpPr>
        <p:spPr>
          <a:xfrm>
            <a:off x="5385225" y="951500"/>
            <a:ext cx="68085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3200" b="1">
                <a:solidFill>
                  <a:srgbClr val="0D0D0D"/>
                </a:solidFill>
                <a:highlight>
                  <a:srgbClr val="FFFFFF"/>
                </a:highlight>
                <a:latin typeface="Poppins"/>
                <a:ea typeface="Poppins"/>
                <a:cs typeface="Poppins"/>
                <a:sym typeface="Poppins"/>
              </a:rPr>
              <a:t>Was the peer feedback process helpful to your learning and development?</a:t>
            </a:r>
            <a:endParaRPr sz="3200" b="1" i="0" u="none" strike="noStrike" cap="none">
              <a:solidFill>
                <a:schemeClr val="accent1"/>
              </a:solidFill>
              <a:highlight>
                <a:srgbClr val="FFFFFF"/>
              </a:highlight>
              <a:latin typeface="Poppins"/>
              <a:ea typeface="Poppins"/>
              <a:cs typeface="Poppins"/>
              <a:sym typeface="Poppins"/>
            </a:endParaRPr>
          </a:p>
        </p:txBody>
      </p:sp>
      <p:pic>
        <p:nvPicPr>
          <p:cNvPr id="202" name="Google Shape;202;g345b1df1040_0_58" title="brad-neathery-XrSzacdYbtQ-unsplash.jpg"/>
          <p:cNvPicPr preferRelativeResize="0">
            <a:picLocks noGrp="1"/>
          </p:cNvPicPr>
          <p:nvPr>
            <p:ph type="pic" idx="2"/>
          </p:nvPr>
        </p:nvPicPr>
        <p:blipFill rotWithShape="1">
          <a:blip r:embed="rId3">
            <a:alphaModFix/>
          </a:blip>
          <a:srcRect l="27499" r="27499"/>
          <a:stretch/>
        </p:blipFill>
        <p:spPr>
          <a:xfrm>
            <a:off x="0" y="0"/>
            <a:ext cx="4114801" cy="6857998"/>
          </a:xfrm>
          <a:prstGeom prst="rect">
            <a:avLst/>
          </a:prstGeom>
          <a:blipFill rotWithShape="1">
            <a:blip r:embed="rId4">
              <a:alphaModFix/>
            </a:blip>
            <a:tile tx="0" ty="0" sx="99997" sy="99997" flip="none" algn="tl"/>
          </a:blipFill>
          <a:ln>
            <a:noFill/>
          </a:ln>
        </p:spPr>
      </p:pic>
      <p:sp>
        <p:nvSpPr>
          <p:cNvPr id="203" name="Google Shape;203;g345b1df1040_0_58"/>
          <p:cNvSpPr/>
          <p:nvPr/>
        </p:nvSpPr>
        <p:spPr>
          <a:xfrm>
            <a:off x="3387981" y="412708"/>
            <a:ext cx="1524000" cy="1524000"/>
          </a:xfrm>
          <a:prstGeom prst="ellipse">
            <a:avLst/>
          </a:prstGeom>
          <a:gradFill>
            <a:gsLst>
              <a:gs pos="0">
                <a:srgbClr val="FFF2CC"/>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04" name="Google Shape;204;g345b1df1040_0_58"/>
          <p:cNvSpPr/>
          <p:nvPr/>
        </p:nvSpPr>
        <p:spPr>
          <a:xfrm>
            <a:off x="11166310" y="146593"/>
            <a:ext cx="804900" cy="804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05" name="Google Shape;205;g345b1df1040_0_58"/>
          <p:cNvSpPr/>
          <p:nvPr/>
        </p:nvSpPr>
        <p:spPr>
          <a:xfrm>
            <a:off x="11063281" y="5917423"/>
            <a:ext cx="1371620" cy="1286953"/>
          </a:xfrm>
          <a:custGeom>
            <a:avLst/>
            <a:gdLst/>
            <a:ahLst/>
            <a:cxnLst/>
            <a:rect l="l" t="t" r="r" b="b"/>
            <a:pathLst>
              <a:path w="1371620" h="1286953" extrusionOk="0">
                <a:moveTo>
                  <a:pt x="1371620" y="0"/>
                </a:moveTo>
                <a:lnTo>
                  <a:pt x="1371620" y="213987"/>
                </a:lnTo>
                <a:cubicBezTo>
                  <a:pt x="810019" y="213987"/>
                  <a:pt x="341459" y="612347"/>
                  <a:pt x="233094" y="1141912"/>
                </a:cubicBezTo>
                <a:lnTo>
                  <a:pt x="218473" y="1286953"/>
                </a:lnTo>
                <a:lnTo>
                  <a:pt x="0" y="1286953"/>
                </a:lnTo>
                <a:lnTo>
                  <a:pt x="2602" y="1235423"/>
                </a:lnTo>
                <a:cubicBezTo>
                  <a:pt x="73073" y="541504"/>
                  <a:pt x="659109" y="0"/>
                  <a:pt x="1371620" y="0"/>
                </a:cubicBezTo>
                <a:close/>
              </a:path>
            </a:pathLst>
          </a:custGeom>
          <a:gradFill>
            <a:gsLst>
              <a:gs pos="0">
                <a:srgbClr val="674EA7"/>
              </a:gs>
              <a:gs pos="100000">
                <a:srgbClr val="351C75"/>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206" name="Google Shape;206;g345b1df1040_0_58"/>
          <p:cNvSpPr/>
          <p:nvPr/>
        </p:nvSpPr>
        <p:spPr>
          <a:xfrm>
            <a:off x="5932545" y="0"/>
            <a:ext cx="863901" cy="412708"/>
          </a:xfrm>
          <a:custGeom>
            <a:avLst/>
            <a:gdLst/>
            <a:ahLst/>
            <a:cxnLst/>
            <a:rect l="l" t="t" r="r" b="b"/>
            <a:pathLst>
              <a:path w="863901" h="412708" extrusionOk="0">
                <a:moveTo>
                  <a:pt x="0" y="0"/>
                </a:moveTo>
                <a:lnTo>
                  <a:pt x="863901" y="0"/>
                </a:lnTo>
                <a:lnTo>
                  <a:pt x="857239" y="66089"/>
                </a:lnTo>
                <a:cubicBezTo>
                  <a:pt x="816760" y="263904"/>
                  <a:pt x="641733" y="412708"/>
                  <a:pt x="431950" y="412708"/>
                </a:cubicBezTo>
                <a:cubicBezTo>
                  <a:pt x="222168" y="412708"/>
                  <a:pt x="47141" y="263904"/>
                  <a:pt x="6662" y="66089"/>
                </a:cubicBezTo>
                <a:close/>
              </a:path>
            </a:pathLst>
          </a:custGeom>
          <a:gradFill>
            <a:gsLst>
              <a:gs pos="0">
                <a:srgbClr val="FCF3F3"/>
              </a:gs>
              <a:gs pos="100000">
                <a:srgbClr val="C42A39">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Hero Color">
      <a:dk1>
        <a:srgbClr val="000000"/>
      </a:dk1>
      <a:lt1>
        <a:srgbClr val="FFFFFF"/>
      </a:lt1>
      <a:dk2>
        <a:srgbClr val="394656"/>
      </a:dk2>
      <a:lt2>
        <a:srgbClr val="B4B3B2"/>
      </a:lt2>
      <a:accent1>
        <a:srgbClr val="674EA7"/>
      </a:accent1>
      <a:accent2>
        <a:srgbClr val="FFD966"/>
      </a:accent2>
      <a:accent3>
        <a:srgbClr val="E1E1E1"/>
      </a:accent3>
      <a:accent4>
        <a:srgbClr val="D2D2D2"/>
      </a:accent4>
      <a:accent5>
        <a:srgbClr val="5A7182"/>
      </a:accent5>
      <a:accent6>
        <a:srgbClr val="425A66"/>
      </a:accent6>
      <a:hlink>
        <a:srgbClr val="1CADE4"/>
      </a:hlink>
      <a:folHlink>
        <a:srgbClr val="2683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Randolph, Nasir</cp:lastModifiedBy>
  <cp:revision>1</cp:revision>
  <dcterms:created xsi:type="dcterms:W3CDTF">2018-11-06T00:42:49Z</dcterms:created>
  <dcterms:modified xsi:type="dcterms:W3CDTF">2025-03-27T19:45:14Z</dcterms:modified>
</cp:coreProperties>
</file>